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312" r:id="rId5"/>
    <p:sldId id="313" r:id="rId6"/>
    <p:sldId id="314" r:id="rId7"/>
    <p:sldId id="258" r:id="rId8"/>
    <p:sldId id="301" r:id="rId9"/>
    <p:sldId id="315" r:id="rId10"/>
    <p:sldId id="316" r:id="rId11"/>
    <p:sldId id="260" r:id="rId12"/>
    <p:sldId id="261" r:id="rId13"/>
    <p:sldId id="298" r:id="rId14"/>
    <p:sldId id="262" r:id="rId15"/>
    <p:sldId id="263" r:id="rId16"/>
    <p:sldId id="264" r:id="rId17"/>
    <p:sldId id="265" r:id="rId18"/>
    <p:sldId id="303" r:id="rId19"/>
    <p:sldId id="266" r:id="rId20"/>
    <p:sldId id="300" r:id="rId21"/>
    <p:sldId id="267" r:id="rId22"/>
    <p:sldId id="268" r:id="rId23"/>
    <p:sldId id="269" r:id="rId24"/>
    <p:sldId id="299" r:id="rId25"/>
    <p:sldId id="302" r:id="rId26"/>
    <p:sldId id="318" r:id="rId27"/>
    <p:sldId id="270" r:id="rId28"/>
    <p:sldId id="319" r:id="rId29"/>
    <p:sldId id="320" r:id="rId30"/>
    <p:sldId id="271" r:id="rId31"/>
    <p:sldId id="321" r:id="rId32"/>
    <p:sldId id="272" r:id="rId33"/>
    <p:sldId id="322" r:id="rId34"/>
    <p:sldId id="323" r:id="rId35"/>
    <p:sldId id="273" r:id="rId36"/>
    <p:sldId id="317" r:id="rId37"/>
    <p:sldId id="275" r:id="rId38"/>
    <p:sldId id="276" r:id="rId39"/>
    <p:sldId id="324" r:id="rId40"/>
    <p:sldId id="277" r:id="rId41"/>
    <p:sldId id="325" r:id="rId42"/>
    <p:sldId id="326" r:id="rId43"/>
    <p:sldId id="327" r:id="rId44"/>
    <p:sldId id="328" r:id="rId45"/>
    <p:sldId id="330" r:id="rId46"/>
    <p:sldId id="329" r:id="rId47"/>
    <p:sldId id="331" r:id="rId48"/>
    <p:sldId id="278" r:id="rId49"/>
    <p:sldId id="279" r:id="rId50"/>
    <p:sldId id="332" r:id="rId51"/>
    <p:sldId id="333" r:id="rId52"/>
    <p:sldId id="280" r:id="rId53"/>
    <p:sldId id="281" r:id="rId54"/>
    <p:sldId id="334" r:id="rId55"/>
    <p:sldId id="335" r:id="rId56"/>
    <p:sldId id="336" r:id="rId57"/>
    <p:sldId id="337" r:id="rId58"/>
    <p:sldId id="338" r:id="rId59"/>
    <p:sldId id="339" r:id="rId60"/>
    <p:sldId id="340" r:id="rId61"/>
    <p:sldId id="283" r:id="rId62"/>
    <p:sldId id="341" r:id="rId63"/>
    <p:sldId id="282" r:id="rId64"/>
    <p:sldId id="284" r:id="rId65"/>
    <p:sldId id="304" r:id="rId66"/>
    <p:sldId id="343" r:id="rId67"/>
    <p:sldId id="285" r:id="rId68"/>
    <p:sldId id="342" r:id="rId69"/>
    <p:sldId id="286" r:id="rId70"/>
    <p:sldId id="287" r:id="rId71"/>
    <p:sldId id="344" r:id="rId72"/>
    <p:sldId id="345" r:id="rId73"/>
    <p:sldId id="288" r:id="rId74"/>
    <p:sldId id="306" r:id="rId75"/>
    <p:sldId id="307" r:id="rId76"/>
    <p:sldId id="308" r:id="rId77"/>
    <p:sldId id="347" r:id="rId78"/>
    <p:sldId id="348" r:id="rId79"/>
    <p:sldId id="346" r:id="rId80"/>
    <p:sldId id="349" r:id="rId81"/>
    <p:sldId id="289" r:id="rId82"/>
    <p:sldId id="290" r:id="rId83"/>
    <p:sldId id="311" r:id="rId84"/>
    <p:sldId id="310" r:id="rId85"/>
    <p:sldId id="291" r:id="rId86"/>
    <p:sldId id="350" r:id="rId87"/>
    <p:sldId id="292" r:id="rId88"/>
    <p:sldId id="351" r:id="rId89"/>
    <p:sldId id="293" r:id="rId90"/>
    <p:sldId id="352" r:id="rId91"/>
    <p:sldId id="294" r:id="rId92"/>
    <p:sldId id="353" r:id="rId93"/>
    <p:sldId id="354" r:id="rId94"/>
    <p:sldId id="295" r:id="rId95"/>
    <p:sldId id="296" r:id="rId96"/>
    <p:sldId id="297"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89" autoAdjust="0"/>
    <p:restoredTop sz="94660"/>
  </p:normalViewPr>
  <p:slideViewPr>
    <p:cSldViewPr snapToGrid="0">
      <p:cViewPr varScale="1">
        <p:scale>
          <a:sx n="89" d="100"/>
          <a:sy n="89" d="100"/>
        </p:scale>
        <p:origin x="9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7B73727-8300-414A-8976-26ABEE3E07D3}" type="datetimeFigureOut">
              <a:rPr lang="zh-CN" altLang="en-US" smtClean="0"/>
              <a:t>2018/9/1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1037307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B73727-8300-414A-8976-26ABEE3E07D3}" type="datetimeFigureOut">
              <a:rPr lang="zh-CN" altLang="en-US" smtClean="0"/>
              <a:t>2018/9/1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1869215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B73727-8300-414A-8976-26ABEE3E07D3}" type="datetimeFigureOut">
              <a:rPr lang="zh-CN" altLang="en-US" smtClean="0"/>
              <a:t>2018/9/1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3377088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7B73727-8300-414A-8976-26ABEE3E07D3}" type="datetimeFigureOut">
              <a:rPr lang="zh-CN" altLang="en-US" smtClean="0"/>
              <a:t>2018/9/1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379429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7B73727-8300-414A-8976-26ABEE3E07D3}" type="datetimeFigureOut">
              <a:rPr lang="zh-CN" altLang="en-US" smtClean="0"/>
              <a:t>2018/9/1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65749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7B73727-8300-414A-8976-26ABEE3E07D3}" type="datetimeFigureOut">
              <a:rPr lang="zh-CN" altLang="en-US" smtClean="0"/>
              <a:t>2018/9/1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1200878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7B73727-8300-414A-8976-26ABEE3E07D3}" type="datetimeFigureOut">
              <a:rPr lang="zh-CN" altLang="en-US" smtClean="0"/>
              <a:t>2018/9/1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46542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7B73727-8300-414A-8976-26ABEE3E07D3}" type="datetimeFigureOut">
              <a:rPr lang="zh-CN" altLang="en-US" smtClean="0"/>
              <a:t>2018/9/1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785269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B73727-8300-414A-8976-26ABEE3E07D3}" type="datetimeFigureOut">
              <a:rPr lang="zh-CN" altLang="en-US" smtClean="0"/>
              <a:t>2018/9/1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427368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7B73727-8300-414A-8976-26ABEE3E07D3}" type="datetimeFigureOut">
              <a:rPr lang="zh-CN" altLang="en-US" smtClean="0"/>
              <a:t>2018/9/1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4152648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7B73727-8300-414A-8976-26ABEE3E07D3}" type="datetimeFigureOut">
              <a:rPr lang="zh-CN" altLang="en-US" smtClean="0"/>
              <a:t>2018/9/1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2637032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B73727-8300-414A-8976-26ABEE3E07D3}" type="datetimeFigureOut">
              <a:rPr lang="zh-CN" altLang="en-US" smtClean="0"/>
              <a:t>2018/9/1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E16E70-3A4D-4F9A-ABFD-BA7D6AF50EE2}" type="slidenum">
              <a:rPr lang="zh-CN" altLang="en-US" smtClean="0"/>
              <a:t>‹#›</a:t>
            </a:fld>
            <a:endParaRPr lang="zh-CN" altLang="en-US"/>
          </a:p>
        </p:txBody>
      </p:sp>
    </p:spTree>
    <p:extLst>
      <p:ext uri="{BB962C8B-B14F-4D97-AF65-F5344CB8AC3E}">
        <p14:creationId xmlns:p14="http://schemas.microsoft.com/office/powerpoint/2010/main" val="3838498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11.xml"/><Relationship Id="rId7" Type="http://schemas.openxmlformats.org/officeDocument/2006/relationships/slide" Target="slide76.xml"/><Relationship Id="rId12" Type="http://schemas.openxmlformats.org/officeDocument/2006/relationships/image" Target="../media/image2.jpg"/><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85.xml"/><Relationship Id="rId11" Type="http://schemas.openxmlformats.org/officeDocument/2006/relationships/slide" Target="slide60.xml"/><Relationship Id="rId5" Type="http://schemas.openxmlformats.org/officeDocument/2006/relationships/slide" Target="slide67.xml"/><Relationship Id="rId10" Type="http://schemas.openxmlformats.org/officeDocument/2006/relationships/slide" Target="slide48.xml"/><Relationship Id="rId4" Type="http://schemas.openxmlformats.org/officeDocument/2006/relationships/slide" Target="slide19.xml"/><Relationship Id="rId9" Type="http://schemas.openxmlformats.org/officeDocument/2006/relationships/slide" Target="slide3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7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8.jp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7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64.jpg"/></Relationships>
</file>

<file path=ppt/slides/_rels/slide8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jpg"/></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584" y="0"/>
            <a:ext cx="8594831" cy="6858000"/>
          </a:xfrm>
          <a:prstGeom prst="rect">
            <a:avLst/>
          </a:prstGeom>
        </p:spPr>
      </p:pic>
      <p:sp>
        <p:nvSpPr>
          <p:cNvPr id="2" name="标题 1"/>
          <p:cNvSpPr>
            <a:spLocks noGrp="1"/>
          </p:cNvSpPr>
          <p:nvPr>
            <p:ph type="ctrTitle"/>
          </p:nvPr>
        </p:nvSpPr>
        <p:spPr/>
        <p:txBody>
          <a:bodyPr>
            <a:normAutofit/>
          </a:bodyPr>
          <a:lstStyle/>
          <a:p>
            <a:r>
              <a:rPr lang="en-US" altLang="zh-CN" sz="9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endParaRPr lang="zh-CN" altLang="en-US" sz="9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 name="副标题 2"/>
          <p:cNvSpPr>
            <a:spLocks noGrp="1"/>
          </p:cNvSpPr>
          <p:nvPr>
            <p:ph type="subTitle" idx="1"/>
          </p:nvPr>
        </p:nvSpPr>
        <p:spPr>
          <a:xfrm>
            <a:off x="60385" y="5931171"/>
            <a:ext cx="4304581" cy="840566"/>
          </a:xfrm>
        </p:spPr>
        <p:txBody>
          <a:bodyPr>
            <a:norm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第</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章 总体介</a:t>
            </a:r>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绍</a:t>
            </a:r>
          </a:p>
        </p:txBody>
      </p:sp>
      <p:sp>
        <p:nvSpPr>
          <p:cNvPr id="5" name="副标题 2"/>
          <p:cNvSpPr txBox="1">
            <a:spLocks/>
          </p:cNvSpPr>
          <p:nvPr/>
        </p:nvSpPr>
        <p:spPr>
          <a:xfrm>
            <a:off x="7755147" y="5931171"/>
            <a:ext cx="4304581" cy="8405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2018.9. 1</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820811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7592" y="0"/>
            <a:ext cx="11796816" cy="6858000"/>
          </a:xfrm>
          <a:prstGeom prst="rect">
            <a:avLst/>
          </a:prstGeom>
        </p:spPr>
      </p:pic>
      <p:sp>
        <p:nvSpPr>
          <p:cNvPr id="5" name="文本框 4"/>
          <p:cNvSpPr txBox="1"/>
          <p:nvPr/>
        </p:nvSpPr>
        <p:spPr>
          <a:xfrm>
            <a:off x="4994365" y="1525661"/>
            <a:ext cx="3192104" cy="3416320"/>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适用于</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737NG</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机型发动机共有</a:t>
            </a:r>
            <a:r>
              <a:rPr lang="en-US" altLang="zh-CN"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发动机推力等级构型。飞机的</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重量</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升降舵／方向舵操纵极限</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决定了不同的发动机推力等级</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较</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长机身的波音</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737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800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737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900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型能够在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7B</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的最大推</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27300</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）容</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量下运行</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小的推力等级对</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737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700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737-800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737</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900</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来说，则是不足的</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圆角矩形 5"/>
          <p:cNvSpPr/>
          <p:nvPr/>
        </p:nvSpPr>
        <p:spPr>
          <a:xfrm>
            <a:off x="1380229" y="323491"/>
            <a:ext cx="3398808" cy="89283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380229" y="1401074"/>
            <a:ext cx="3398808" cy="89283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380229" y="2478657"/>
            <a:ext cx="3398808" cy="89283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380229" y="3556241"/>
            <a:ext cx="3398808" cy="89283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380229" y="5020573"/>
            <a:ext cx="3398808" cy="39681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380229" y="5988885"/>
            <a:ext cx="3398808" cy="42054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176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3601" y="0"/>
            <a:ext cx="10824798" cy="6858000"/>
          </a:xfrm>
          <a:prstGeom prst="rect">
            <a:avLst/>
          </a:prstGeom>
        </p:spPr>
      </p:pic>
      <p:sp>
        <p:nvSpPr>
          <p:cNvPr id="3" name="文本框 2"/>
          <p:cNvSpPr txBox="1"/>
          <p:nvPr/>
        </p:nvSpPr>
        <p:spPr>
          <a:xfrm>
            <a:off x="6012872" y="101600"/>
            <a:ext cx="6027612"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发动机进气危险区</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慢车功率</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4269747" y="3604628"/>
            <a:ext cx="1958525" cy="1477328"/>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发动机周围的危险包括：发动机进口吸力，排气热量，排气速度和噪音。</a:t>
            </a:r>
            <a:endPar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151517" y="5174635"/>
            <a:ext cx="2134484" cy="1569660"/>
          </a:xfrm>
          <a:prstGeom prst="rect">
            <a:avLst/>
          </a:prstGeom>
          <a:solidFill>
            <a:schemeClr val="bg2"/>
          </a:solidFill>
        </p:spPr>
        <p:txBody>
          <a:bodyPr wrap="square" rtlCol="0">
            <a:spAutoFit/>
          </a:bodyPr>
          <a:lstStyle/>
          <a:p>
            <a:r>
              <a:rPr lang="zh-CN" altLang="en-US"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果风速超过</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25kn</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，则将进口危险区域增加</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20%</a:t>
            </a:r>
            <a:r>
              <a:rPr lang="zh-CN" altLang="en-US"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97602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70583" y="131766"/>
            <a:ext cx="7067550" cy="6391275"/>
          </a:xfrm>
          <a:prstGeom prst="rect">
            <a:avLst/>
          </a:prstGeom>
        </p:spPr>
      </p:pic>
      <p:sp>
        <p:nvSpPr>
          <p:cNvPr id="4" name="文本框 3"/>
          <p:cNvSpPr txBox="1"/>
          <p:nvPr/>
        </p:nvSpPr>
        <p:spPr>
          <a:xfrm>
            <a:off x="3082194" y="6119309"/>
            <a:ext cx="6027612"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发动机进气危险区</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起飞功率</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655279" y="712783"/>
            <a:ext cx="3554411" cy="4524315"/>
          </a:xfrm>
          <a:prstGeom prst="rect">
            <a:avLst/>
          </a:prstGeom>
          <a:solidFill>
            <a:schemeClr val="bg2"/>
          </a:solidFill>
        </p:spPr>
        <p:txBody>
          <a:bodyPr wrap="squar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注意：</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接近进气道时，发动机吸力不会缓慢和持续地增加。走向进气道时，一开始吸力较小，到接近进气道后，吸力会突然增加</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endPar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起飞推力，进气危险区域范围进一步扩</a:t>
            </a:r>
            <a:r>
              <a:rPr lang="zh-CN" altLang="en-US"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a:t>
            </a:r>
            <a:endPar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两台发动机都运转时，危险区域是左、右发动机危险区域的总和</a:t>
            </a:r>
            <a:r>
              <a:rPr lang="zh-CN" altLang="en-US"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54301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82194" y="5980769"/>
            <a:ext cx="6027612"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发动机进气危险区</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起飞功率</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2" name="图片 1"/>
          <p:cNvPicPr>
            <a:picLocks noChangeAspect="1"/>
          </p:cNvPicPr>
          <p:nvPr/>
        </p:nvPicPr>
        <p:blipFill>
          <a:blip r:embed="rId2"/>
          <a:stretch>
            <a:fillRect/>
          </a:stretch>
        </p:blipFill>
        <p:spPr>
          <a:xfrm>
            <a:off x="104775" y="51960"/>
            <a:ext cx="11982450" cy="6477000"/>
          </a:xfrm>
          <a:prstGeom prst="rect">
            <a:avLst/>
          </a:prstGeom>
        </p:spPr>
      </p:pic>
      <p:sp>
        <p:nvSpPr>
          <p:cNvPr id="5" name="文本框 4"/>
          <p:cNvSpPr txBox="1"/>
          <p:nvPr/>
        </p:nvSpPr>
        <p:spPr>
          <a:xfrm>
            <a:off x="3234594" y="6133169"/>
            <a:ext cx="6027612"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发动机排气危险区</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起飞功率</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267091" y="229704"/>
            <a:ext cx="3062706" cy="1200329"/>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在起飞功率状态下，排气速度更快，甚至能吹翻车辆和工作台。</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6096000" y="2014442"/>
            <a:ext cx="4563701" cy="2308324"/>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在慢车和起飞功率情况下，发动机</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排气温度很高</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。高温排气可喷射到发动机后部很长一段距离。当发动机起动时，积聚在涡轮排气管中的燃油会被点燃，长长的</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火焰会从发动机排气管中喷出</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734998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77143" y="0"/>
            <a:ext cx="7837714" cy="6858000"/>
          </a:xfrm>
          <a:prstGeom prst="rect">
            <a:avLst/>
          </a:prstGeom>
        </p:spPr>
      </p:pic>
      <p:sp>
        <p:nvSpPr>
          <p:cNvPr id="3" name="文本框 2"/>
          <p:cNvSpPr txBox="1"/>
          <p:nvPr/>
        </p:nvSpPr>
        <p:spPr>
          <a:xfrm>
            <a:off x="186596" y="129533"/>
            <a:ext cx="4339650" cy="646331"/>
          </a:xfrm>
          <a:prstGeom prst="rect">
            <a:avLst/>
          </a:prstGeom>
          <a:noFill/>
        </p:spPr>
        <p:txBody>
          <a:bodyPr wrap="none" rtlCol="0">
            <a:spAutoFit/>
          </a:bodyPr>
          <a:lstStyle/>
          <a:p>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危</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险区进出安全通道</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44377" y="905397"/>
            <a:ext cx="4173940" cy="2554545"/>
          </a:xfrm>
          <a:prstGeom prst="rect">
            <a:avLst/>
          </a:prstGeom>
          <a:noFill/>
        </p:spPr>
        <p:txBody>
          <a:bodyPr wrap="square" rtlCol="0">
            <a:spAutoFit/>
          </a:bodyPr>
          <a:lstStyle/>
          <a:p>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安</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全通道在进气危险区域和排气危险区域之间，可以从发动机</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内侧</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或</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外侧</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接近发动机。要靠近运转的发动机，必须</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）发动机处于</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慢车</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转速</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）可以与驾驶舱内人员进行</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通话</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发动机运转时，一定要系上</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安全索</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以确保安全</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9921621" y="129533"/>
            <a:ext cx="2146733" cy="4524315"/>
          </a:xfrm>
          <a:prstGeom prst="rect">
            <a:avLst/>
          </a:prstGeom>
          <a:solidFill>
            <a:schemeClr val="bg2"/>
          </a:solidFill>
        </p:spPr>
        <p:txBody>
          <a:bodyPr wrap="square" rtlCol="0">
            <a:spAutoFit/>
          </a:bodyPr>
          <a:lstStyle/>
          <a:p>
            <a:pPr marL="342900" indent="-342900">
              <a:buAutoNum type="arabicPeriod"/>
            </a:pP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发动机运转超过最小慢车时，不得接近发动机，此时发动机周围区域都不安全，会使人员受到伤害和设备损坏</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marL="342900" indent="-342900">
              <a:buAutoNum type="arabicPeriod"/>
            </a:pP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如</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有必要在发动机运转期间接近发动机，使用安全通道进出风扇机匣区域</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marL="342900" indent="-342900">
              <a:buAutoNum type="arabicPeriod"/>
            </a:pP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用安全索时，要将安全索连接到风扇机匣正确的连接点上</a:t>
            </a:r>
          </a:p>
        </p:txBody>
      </p:sp>
    </p:spTree>
    <p:extLst>
      <p:ext uri="{BB962C8B-B14F-4D97-AF65-F5344CB8AC3E}">
        <p14:creationId xmlns:p14="http://schemas.microsoft.com/office/powerpoint/2010/main" val="1267107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99710"/>
            <a:ext cx="12192000" cy="6658579"/>
          </a:xfrm>
          <a:prstGeom prst="rect">
            <a:avLst/>
          </a:prstGeom>
        </p:spPr>
      </p:pic>
      <p:sp>
        <p:nvSpPr>
          <p:cNvPr id="3" name="文本框 2"/>
          <p:cNvSpPr txBox="1"/>
          <p:nvPr/>
        </p:nvSpPr>
        <p:spPr>
          <a:xfrm>
            <a:off x="131178" y="6111958"/>
            <a:ext cx="4339650" cy="646331"/>
          </a:xfrm>
          <a:prstGeom prst="rect">
            <a:avLst/>
          </a:prstGeom>
          <a:noFill/>
        </p:spPr>
        <p:txBody>
          <a:bodyPr wrap="none" rtlCol="0">
            <a:spAutoFit/>
          </a:bodyPr>
          <a:lstStyle/>
          <a:p>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危</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险区进出安全通道</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270427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87970" y="0"/>
            <a:ext cx="7016059" cy="6858000"/>
          </a:xfrm>
          <a:prstGeom prst="rect">
            <a:avLst/>
          </a:prstGeom>
        </p:spPr>
      </p:pic>
      <p:sp>
        <p:nvSpPr>
          <p:cNvPr id="3" name="文本框 2"/>
          <p:cNvSpPr txBox="1"/>
          <p:nvPr/>
        </p:nvSpPr>
        <p:spPr>
          <a:xfrm>
            <a:off x="8545505" y="126794"/>
            <a:ext cx="3416320"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动力装置噪音区</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30174" y="2761838"/>
            <a:ext cx="2685554" cy="3170099"/>
          </a:xfrm>
          <a:prstGeom prst="rect">
            <a:avLst/>
          </a:prstGeom>
          <a:noFill/>
        </p:spPr>
        <p:txBody>
          <a:bodyPr wrap="square" rtlCol="0">
            <a:spAutoFit/>
          </a:bodyPr>
          <a:lstStyle/>
          <a:p>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噪音源：气流流入进</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气道、压气机、涡轮和排气</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a:t>
            </a:r>
            <a:r>
              <a:rPr lang="en-US" altLang="zh-CN"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AGB</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运</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转的发动机所产生的噪音，特别在高功率时</a:t>
            </a:r>
            <a:r>
              <a:rPr lang="en-US" altLang="zh-CN"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会损害人的听力</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接近超过</a:t>
            </a:r>
            <a:r>
              <a:rPr lang="en-US" altLang="zh-CN"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84 DB</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的噪音时</a:t>
            </a:r>
            <a:r>
              <a:rPr lang="en-US" altLang="zh-CN"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所有人员都应该佩戴批准使用的安全护耳设备</a:t>
            </a:r>
          </a:p>
        </p:txBody>
      </p:sp>
      <p:sp>
        <p:nvSpPr>
          <p:cNvPr id="5" name="文本框 4"/>
          <p:cNvSpPr txBox="1"/>
          <p:nvPr/>
        </p:nvSpPr>
        <p:spPr>
          <a:xfrm>
            <a:off x="7424605" y="2623816"/>
            <a:ext cx="2685554" cy="1938992"/>
          </a:xfrm>
          <a:prstGeom prst="rect">
            <a:avLst/>
          </a:prstGeom>
          <a:noFill/>
        </p:spPr>
        <p:txBody>
          <a:bodyPr wrap="square" rtlCol="0">
            <a:spAutoFit/>
          </a:bodyPr>
          <a:lstStyle/>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警告内容包括：一个标明进气、排气危险区的发动机外形图、一个国际通用的“禁止人员入内”的标牌和文字警告内容。</a:t>
            </a:r>
          </a:p>
        </p:txBody>
      </p:sp>
    </p:spTree>
    <p:extLst>
      <p:ext uri="{BB962C8B-B14F-4D97-AF65-F5344CB8AC3E}">
        <p14:creationId xmlns:p14="http://schemas.microsoft.com/office/powerpoint/2010/main" val="2024513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08649" y="0"/>
            <a:ext cx="8574701" cy="6858000"/>
          </a:xfrm>
          <a:prstGeom prst="rect">
            <a:avLst/>
          </a:prstGeom>
        </p:spPr>
      </p:pic>
      <p:sp>
        <p:nvSpPr>
          <p:cNvPr id="3" name="文本框 2"/>
          <p:cNvSpPr txBox="1"/>
          <p:nvPr/>
        </p:nvSpPr>
        <p:spPr>
          <a:xfrm>
            <a:off x="100489" y="71376"/>
            <a:ext cx="3416320"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发动机警告标志</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8615050" y="4685529"/>
            <a:ext cx="2685554" cy="1938992"/>
          </a:xfrm>
          <a:prstGeom prst="rect">
            <a:avLst/>
          </a:prstGeom>
          <a:noFill/>
        </p:spPr>
        <p:txBody>
          <a:bodyPr wrap="square" rtlCol="0">
            <a:spAutoFit/>
          </a:bodyPr>
          <a:lstStyle/>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警</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告标志：</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一个标明进气、排气危险区的发动机外形图、一个国际通用的“禁止人员入内”的标牌和文字警告内容。</a:t>
            </a:r>
          </a:p>
        </p:txBody>
      </p:sp>
    </p:spTree>
    <p:extLst>
      <p:ext uri="{BB962C8B-B14F-4D97-AF65-F5344CB8AC3E}">
        <p14:creationId xmlns:p14="http://schemas.microsoft.com/office/powerpoint/2010/main" val="2534531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760" y="2616708"/>
            <a:ext cx="7129965" cy="4007565"/>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49" y="123362"/>
            <a:ext cx="7125188" cy="4006619"/>
          </a:xfrm>
          <a:prstGeom prst="rect">
            <a:avLst/>
          </a:prstGeom>
        </p:spPr>
      </p:pic>
      <p:sp>
        <p:nvSpPr>
          <p:cNvPr id="6" name="文本框 5"/>
          <p:cNvSpPr txBox="1"/>
          <p:nvPr/>
        </p:nvSpPr>
        <p:spPr>
          <a:xfrm>
            <a:off x="131949" y="6139667"/>
            <a:ext cx="3416320"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发动机警告标志</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50130" t="29755" r="24333" b="48115"/>
          <a:stretch/>
        </p:blipFill>
        <p:spPr>
          <a:xfrm>
            <a:off x="6400672" y="0"/>
            <a:ext cx="5629276" cy="2743200"/>
          </a:xfrm>
          <a:prstGeom prst="rect">
            <a:avLst/>
          </a:prstGeom>
          <a:ln w="28575">
            <a:solidFill>
              <a:schemeClr val="accent4"/>
            </a:solidFill>
          </a:ln>
        </p:spPr>
      </p:pic>
      <p:sp>
        <p:nvSpPr>
          <p:cNvPr id="8" name="右箭头 7"/>
          <p:cNvSpPr/>
          <p:nvPr/>
        </p:nvSpPr>
        <p:spPr>
          <a:xfrm>
            <a:off x="5745018" y="1514764"/>
            <a:ext cx="895927" cy="277091"/>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17055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9075" y="114300"/>
            <a:ext cx="11753850" cy="6629400"/>
          </a:xfrm>
          <a:prstGeom prst="rect">
            <a:avLst/>
          </a:prstGeom>
        </p:spPr>
      </p:pic>
      <p:sp>
        <p:nvSpPr>
          <p:cNvPr id="3" name="文本框 2"/>
          <p:cNvSpPr txBox="1"/>
          <p:nvPr/>
        </p:nvSpPr>
        <p:spPr>
          <a:xfrm>
            <a:off x="9101550" y="6097369"/>
            <a:ext cx="2954655"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7588507" y="3598601"/>
            <a:ext cx="3927758" cy="1631216"/>
          </a:xfrm>
          <a:prstGeom prst="rect">
            <a:avLst/>
          </a:prstGeom>
          <a:noFill/>
        </p:spPr>
        <p:txBody>
          <a:bodyPr wrap="square" rtlCol="0">
            <a:spAutoFit/>
          </a:bodyPr>
          <a:lstStyle/>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发动机整流罩包围住发动机，保护安装在发动机上的部件和附件，并形成光滑的外表面。</a:t>
            </a:r>
          </a:p>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整流罩由</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进口整流罩</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组成</a:t>
            </a:r>
          </a:p>
        </p:txBody>
      </p:sp>
    </p:spTree>
    <p:extLst>
      <p:ext uri="{BB962C8B-B14F-4D97-AF65-F5344CB8AC3E}">
        <p14:creationId xmlns:p14="http://schemas.microsoft.com/office/powerpoint/2010/main" val="20117736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hlinkClick r:id="rId2" action="ppaction://hlinksldjump"/>
          </p:cNvPr>
          <p:cNvSpPr txBox="1">
            <a:spLocks/>
          </p:cNvSpPr>
          <p:nvPr/>
        </p:nvSpPr>
        <p:spPr>
          <a:xfrm>
            <a:off x="526209" y="436145"/>
            <a:ext cx="5270739" cy="633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动力装置</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副标题 2">
            <a:hlinkClick r:id="rId3" action="ppaction://hlinksldjump"/>
          </p:cNvPr>
          <p:cNvSpPr txBox="1">
            <a:spLocks/>
          </p:cNvSpPr>
          <p:nvPr/>
        </p:nvSpPr>
        <p:spPr>
          <a:xfrm>
            <a:off x="526209" y="1359171"/>
            <a:ext cx="5270739" cy="633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危</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险区</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副标题 2">
            <a:hlinkClick r:id="rId4" action="ppaction://hlinksldjump"/>
          </p:cNvPr>
          <p:cNvSpPr txBox="1">
            <a:spLocks/>
          </p:cNvSpPr>
          <p:nvPr/>
        </p:nvSpPr>
        <p:spPr>
          <a:xfrm>
            <a:off x="526209" y="2577978"/>
            <a:ext cx="5270739" cy="633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副标题 2">
            <a:hlinkClick r:id="rId5" action="ppaction://hlinksldjump"/>
          </p:cNvPr>
          <p:cNvSpPr txBox="1">
            <a:spLocks/>
          </p:cNvSpPr>
          <p:nvPr/>
        </p:nvSpPr>
        <p:spPr>
          <a:xfrm>
            <a:off x="526209" y="3953042"/>
            <a:ext cx="5270739" cy="633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发动机安装节</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副标题 2">
            <a:hlinkClick r:id="rId6" action="ppaction://hlinksldjump"/>
          </p:cNvPr>
          <p:cNvSpPr txBox="1">
            <a:spLocks/>
          </p:cNvSpPr>
          <p:nvPr/>
        </p:nvSpPr>
        <p:spPr>
          <a:xfrm>
            <a:off x="526209" y="5617939"/>
            <a:ext cx="5270739" cy="633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发动机排放系统</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副标题 2">
            <a:hlinkClick r:id="rId7" action="ppaction://hlinksldjump"/>
          </p:cNvPr>
          <p:cNvSpPr txBox="1">
            <a:spLocks/>
          </p:cNvSpPr>
          <p:nvPr/>
        </p:nvSpPr>
        <p:spPr>
          <a:xfrm>
            <a:off x="526209" y="4876068"/>
            <a:ext cx="5270739" cy="633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发动机拆卸</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副标题 2">
            <a:hlinkClick r:id="rId8" action="ppaction://hlinksldjump"/>
          </p:cNvPr>
          <p:cNvSpPr txBox="1">
            <a:spLocks/>
          </p:cNvSpPr>
          <p:nvPr/>
        </p:nvSpPr>
        <p:spPr>
          <a:xfrm>
            <a:off x="4951563" y="1974668"/>
            <a:ext cx="5270739" cy="633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1" name="副标题 2">
            <a:hlinkClick r:id="rId9" action="ppaction://hlinksldjump"/>
          </p:cNvPr>
          <p:cNvSpPr txBox="1">
            <a:spLocks/>
          </p:cNvSpPr>
          <p:nvPr/>
        </p:nvSpPr>
        <p:spPr>
          <a:xfrm>
            <a:off x="4951563" y="2660298"/>
            <a:ext cx="5270739" cy="633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2" name="副标题 2">
            <a:hlinkClick r:id="rId10" action="ppaction://hlinksldjump"/>
          </p:cNvPr>
          <p:cNvSpPr txBox="1">
            <a:spLocks/>
          </p:cNvSpPr>
          <p:nvPr/>
        </p:nvSpPr>
        <p:spPr>
          <a:xfrm>
            <a:off x="4951563" y="3345928"/>
            <a:ext cx="5270739" cy="633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3" name="副标题 2">
            <a:hlinkClick r:id="rId11" action="ppaction://hlinksldjump"/>
          </p:cNvPr>
          <p:cNvSpPr txBox="1">
            <a:spLocks/>
          </p:cNvSpPr>
          <p:nvPr/>
        </p:nvSpPr>
        <p:spPr>
          <a:xfrm>
            <a:off x="4951563" y="4031559"/>
            <a:ext cx="6823494" cy="633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打开支撑设备</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4" name="副标题 2">
            <a:hlinkClick r:id="rId4" action="ppaction://hlinksldjump"/>
          </p:cNvPr>
          <p:cNvSpPr txBox="1">
            <a:spLocks/>
          </p:cNvSpPr>
          <p:nvPr/>
        </p:nvSpPr>
        <p:spPr>
          <a:xfrm>
            <a:off x="4951562" y="1319841"/>
            <a:ext cx="5270739" cy="633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6" name="左大括号 15"/>
          <p:cNvSpPr/>
          <p:nvPr/>
        </p:nvSpPr>
        <p:spPr>
          <a:xfrm>
            <a:off x="4537494" y="1518829"/>
            <a:ext cx="319177" cy="2751827"/>
          </a:xfrm>
          <a:prstGeom prst="leftBrace">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7" name="图片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63887" y="358358"/>
            <a:ext cx="3911170" cy="3304336"/>
          </a:xfrm>
          <a:prstGeom prst="rect">
            <a:avLst/>
          </a:prstGeom>
        </p:spPr>
      </p:pic>
    </p:spTree>
    <p:extLst>
      <p:ext uri="{BB962C8B-B14F-4D97-AF65-F5344CB8AC3E}">
        <p14:creationId xmlns:p14="http://schemas.microsoft.com/office/powerpoint/2010/main" val="1976464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100923" y="3403600"/>
            <a:ext cx="8955282" cy="3454400"/>
          </a:xfrm>
          <a:prstGeom prst="rect">
            <a:avLst/>
          </a:prstGeom>
        </p:spPr>
      </p:pic>
      <p:pic>
        <p:nvPicPr>
          <p:cNvPr id="5" name="图片 4"/>
          <p:cNvPicPr>
            <a:picLocks noChangeAspect="1"/>
          </p:cNvPicPr>
          <p:nvPr/>
        </p:nvPicPr>
        <p:blipFill>
          <a:blip r:embed="rId3"/>
          <a:stretch>
            <a:fillRect/>
          </a:stretch>
        </p:blipFill>
        <p:spPr>
          <a:xfrm>
            <a:off x="146050" y="0"/>
            <a:ext cx="8839057" cy="3347335"/>
          </a:xfrm>
          <a:prstGeom prst="rect">
            <a:avLst/>
          </a:prstGeom>
        </p:spPr>
      </p:pic>
      <p:sp>
        <p:nvSpPr>
          <p:cNvPr id="6" name="文本框 5"/>
          <p:cNvSpPr txBox="1"/>
          <p:nvPr/>
        </p:nvSpPr>
        <p:spPr>
          <a:xfrm>
            <a:off x="146050" y="6088133"/>
            <a:ext cx="2954655"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7812793" y="1744252"/>
            <a:ext cx="3927758" cy="1631216"/>
          </a:xfrm>
          <a:prstGeom prst="rect">
            <a:avLst/>
          </a:prstGeom>
          <a:noFill/>
        </p:spPr>
        <p:txBody>
          <a:bodyPr wrap="square" rtlCol="0">
            <a:spAutoFit/>
          </a:bodyPr>
          <a:lstStyle/>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发动机整流罩包围住发动机，保护安装在发动机上的部件和附件，并形成光滑的外表面。</a:t>
            </a:r>
          </a:p>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整流罩由</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进口整流罩</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和</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组成</a:t>
            </a:r>
          </a:p>
        </p:txBody>
      </p:sp>
    </p:spTree>
    <p:extLst>
      <p:ext uri="{BB962C8B-B14F-4D97-AF65-F5344CB8AC3E}">
        <p14:creationId xmlns:p14="http://schemas.microsoft.com/office/powerpoint/2010/main" val="2336423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5725" y="157162"/>
            <a:ext cx="12020550" cy="6543675"/>
          </a:xfrm>
          <a:prstGeom prst="rect">
            <a:avLst/>
          </a:prstGeom>
        </p:spPr>
      </p:pic>
      <p:sp>
        <p:nvSpPr>
          <p:cNvPr id="3" name="文本框 2"/>
          <p:cNvSpPr txBox="1"/>
          <p:nvPr/>
        </p:nvSpPr>
        <p:spPr>
          <a:xfrm>
            <a:off x="9151620" y="157162"/>
            <a:ext cx="2954655"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557978" y="5228993"/>
            <a:ext cx="4143417" cy="1015663"/>
          </a:xfrm>
          <a:prstGeom prst="rect">
            <a:avLst/>
          </a:prstGeom>
          <a:noFill/>
        </p:spPr>
        <p:txBody>
          <a:bodyPr wrap="square" rtlCol="0">
            <a:spAutoFit/>
          </a:bodyPr>
          <a:lstStyle/>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当内侧的风扇整流罩和内侧、外侧的反推整流罩都打开肘，前缘襟翼和缝翼不能放</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出（将其解除）。</a:t>
            </a:r>
            <a:endPar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436479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94000" y="0"/>
            <a:ext cx="8604000" cy="6858000"/>
          </a:xfrm>
          <a:prstGeom prst="rect">
            <a:avLst/>
          </a:prstGeom>
        </p:spPr>
      </p:pic>
      <p:sp>
        <p:nvSpPr>
          <p:cNvPr id="3" name="文本框 2"/>
          <p:cNvSpPr txBox="1"/>
          <p:nvPr/>
        </p:nvSpPr>
        <p:spPr>
          <a:xfrm>
            <a:off x="238529" y="6059198"/>
            <a:ext cx="2492990"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324794" y="5043535"/>
            <a:ext cx="5472158" cy="1015663"/>
          </a:xfrm>
          <a:prstGeom prst="rect">
            <a:avLst/>
          </a:prstGeom>
          <a:noFill/>
        </p:spPr>
        <p:txBody>
          <a:bodyPr wrap="square" rtlCol="0">
            <a:spAutoFit/>
          </a:bodyPr>
          <a:lstStyle/>
          <a:p>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进口整流罩以最小的气动阻力为发动机进入最佳的工作状态提供了合适的气流通道</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口整流罩通过</a:t>
            </a:r>
            <a:r>
              <a:rPr lang="en-US" altLang="zh-CN"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24</a:t>
            </a:r>
            <a:r>
              <a:rPr lang="zh-CN" altLang="en-US" sz="20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个螺栓</a:t>
            </a:r>
            <a:r>
              <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连接到发动</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机</a:t>
            </a:r>
            <a:r>
              <a:rPr lang="zh-CN" altLang="en-US" sz="20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风扇机匣</a:t>
            </a: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27198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68030" y="0"/>
            <a:ext cx="10455939" cy="6858000"/>
          </a:xfrm>
          <a:prstGeom prst="rect">
            <a:avLst/>
          </a:prstGeom>
        </p:spPr>
      </p:pic>
      <p:sp>
        <p:nvSpPr>
          <p:cNvPr id="3" name="文本框 2"/>
          <p:cNvSpPr txBox="1"/>
          <p:nvPr/>
        </p:nvSpPr>
        <p:spPr>
          <a:xfrm>
            <a:off x="238529" y="6059198"/>
            <a:ext cx="3877985"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进口整流罩接进门</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4602939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01468" y="1"/>
            <a:ext cx="8955282" cy="3454400"/>
          </a:xfrm>
          <a:prstGeom prst="rect">
            <a:avLst/>
          </a:prstGeom>
        </p:spPr>
      </p:pic>
      <p:pic>
        <p:nvPicPr>
          <p:cNvPr id="5" name="图片 4"/>
          <p:cNvPicPr>
            <a:picLocks noChangeAspect="1"/>
          </p:cNvPicPr>
          <p:nvPr/>
        </p:nvPicPr>
        <p:blipFill>
          <a:blip r:embed="rId3"/>
          <a:stretch>
            <a:fillRect/>
          </a:stretch>
        </p:blipFill>
        <p:spPr>
          <a:xfrm>
            <a:off x="3020434" y="3334328"/>
            <a:ext cx="8839057" cy="3347335"/>
          </a:xfrm>
          <a:prstGeom prst="rect">
            <a:avLst/>
          </a:prstGeom>
        </p:spPr>
      </p:pic>
      <p:sp>
        <p:nvSpPr>
          <p:cNvPr id="6" name="文本框 5"/>
          <p:cNvSpPr txBox="1"/>
          <p:nvPr/>
        </p:nvSpPr>
        <p:spPr>
          <a:xfrm>
            <a:off x="272179" y="2027728"/>
            <a:ext cx="1723549"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9381118" y="193273"/>
            <a:ext cx="1431802" cy="830997"/>
          </a:xfrm>
          <a:prstGeom prst="rect">
            <a:avLst/>
          </a:prstGeom>
          <a:solidFill>
            <a:schemeClr val="bg2"/>
          </a:solidFill>
        </p:spPr>
        <p:txBody>
          <a:bodyPr wrap="non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T12</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接近</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释压门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1025542" y="4835996"/>
            <a:ext cx="1107996" cy="830997"/>
          </a:xfrm>
          <a:prstGeom prst="rect">
            <a:avLst/>
          </a:prstGeom>
          <a:solidFill>
            <a:schemeClr val="bg2"/>
          </a:solidFill>
        </p:spPr>
        <p:txBody>
          <a:bodyPr wrap="non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p>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接近门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9587345" y="2422775"/>
            <a:ext cx="1500732" cy="830997"/>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磁屑探测</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释压门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2557591" y="2889323"/>
            <a:ext cx="1107996" cy="830997"/>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滑油箱</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接近门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1" name="直接箭头连接符 10"/>
          <p:cNvCxnSpPr>
            <a:stCxn id="10" idx="3"/>
          </p:cNvCxnSpPr>
          <p:nvPr/>
        </p:nvCxnSpPr>
        <p:spPr>
          <a:xfrm flipV="1">
            <a:off x="3665587" y="2170545"/>
            <a:ext cx="3150643" cy="1134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7" idx="1"/>
          </p:cNvCxnSpPr>
          <p:nvPr/>
        </p:nvCxnSpPr>
        <p:spPr>
          <a:xfrm flipH="1">
            <a:off x="8035430" y="608772"/>
            <a:ext cx="1345688" cy="924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8" idx="3"/>
          </p:cNvCxnSpPr>
          <p:nvPr/>
        </p:nvCxnSpPr>
        <p:spPr>
          <a:xfrm>
            <a:off x="2133538" y="5251495"/>
            <a:ext cx="2308947" cy="667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H="1">
            <a:off x="5329381" y="2778074"/>
            <a:ext cx="4257964" cy="35564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文本框 20"/>
          <p:cNvSpPr txBox="1"/>
          <p:nvPr/>
        </p:nvSpPr>
        <p:spPr>
          <a:xfrm>
            <a:off x="9156750" y="6091887"/>
            <a:ext cx="2954655" cy="646331"/>
          </a:xfrm>
          <a:prstGeom prst="rect">
            <a:avLst/>
          </a:prstGeom>
          <a:solidFill>
            <a:schemeClr val="bg2"/>
          </a:solid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整流罩接近门</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229102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2663" y="2946632"/>
            <a:ext cx="4540299" cy="3565003"/>
          </a:xfrm>
          <a:prstGeom prst="rect">
            <a:avLst/>
          </a:prstGeom>
          <a:ln w="28575">
            <a:solidFill>
              <a:schemeClr val="accent4"/>
            </a:solid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038" y="2946632"/>
            <a:ext cx="5135493" cy="3547733"/>
          </a:xfrm>
          <a:prstGeom prst="rect">
            <a:avLst/>
          </a:prstGeom>
          <a:ln w="28575">
            <a:solidFill>
              <a:schemeClr val="accent4"/>
            </a:solidFill>
          </a:ln>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3244" y="95041"/>
            <a:ext cx="4681728" cy="3121152"/>
          </a:xfrm>
          <a:prstGeom prst="rect">
            <a:avLst/>
          </a:prstGeom>
          <a:ln w="28575">
            <a:solidFill>
              <a:schemeClr val="accent4"/>
            </a:solidFill>
          </a:ln>
        </p:spPr>
      </p:pic>
      <p:sp>
        <p:nvSpPr>
          <p:cNvPr id="7" name="文本框 6"/>
          <p:cNvSpPr txBox="1"/>
          <p:nvPr/>
        </p:nvSpPr>
        <p:spPr>
          <a:xfrm>
            <a:off x="12129" y="11914"/>
            <a:ext cx="2954655" cy="646331"/>
          </a:xfrm>
          <a:prstGeom prst="rect">
            <a:avLst/>
          </a:prstGeom>
          <a:solidFill>
            <a:schemeClr val="bg2"/>
          </a:solid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整流罩接近门</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272179" y="2027728"/>
            <a:ext cx="1723549"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0" name="直接箭头连接符 9"/>
          <p:cNvCxnSpPr/>
          <p:nvPr/>
        </p:nvCxnSpPr>
        <p:spPr>
          <a:xfrm>
            <a:off x="1099610" y="2489393"/>
            <a:ext cx="508780" cy="10204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16" idx="0"/>
          </p:cNvCxnSpPr>
          <p:nvPr/>
        </p:nvCxnSpPr>
        <p:spPr>
          <a:xfrm flipH="1" flipV="1">
            <a:off x="5395300" y="4516600"/>
            <a:ext cx="829825" cy="7573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5671127" y="5273964"/>
            <a:ext cx="1107996" cy="830997"/>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整流罩</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H="1">
            <a:off x="5161031" y="3693936"/>
            <a:ext cx="510096" cy="4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5629068" y="3304822"/>
            <a:ext cx="1431802" cy="830997"/>
          </a:xfrm>
          <a:prstGeom prst="rect">
            <a:avLst/>
          </a:prstGeom>
          <a:solidFill>
            <a:schemeClr val="bg2"/>
          </a:solidFill>
        </p:spPr>
        <p:txBody>
          <a:bodyPr wrap="non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T12</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接近</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释压门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1" name="直接箭头连接符 20"/>
          <p:cNvCxnSpPr/>
          <p:nvPr/>
        </p:nvCxnSpPr>
        <p:spPr>
          <a:xfrm flipH="1" flipV="1">
            <a:off x="3364230" y="5069889"/>
            <a:ext cx="943853" cy="501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4308083" y="5571788"/>
            <a:ext cx="1107996" cy="830997"/>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滑油箱</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接近门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6" name="直接箭头连接符 25"/>
          <p:cNvCxnSpPr>
            <a:stCxn id="28" idx="2"/>
          </p:cNvCxnSpPr>
          <p:nvPr/>
        </p:nvCxnSpPr>
        <p:spPr>
          <a:xfrm flipH="1">
            <a:off x="9032488" y="1612229"/>
            <a:ext cx="490324" cy="1603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8968814" y="781232"/>
            <a:ext cx="1107996" cy="830997"/>
          </a:xfrm>
          <a:prstGeom prst="rect">
            <a:avLst/>
          </a:prstGeom>
          <a:solidFill>
            <a:schemeClr val="bg2"/>
          </a:solidFill>
        </p:spPr>
        <p:txBody>
          <a:bodyPr wrap="non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IDG</a:t>
            </a:r>
          </a:p>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接近门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9" name="直接箭头连接符 28"/>
          <p:cNvCxnSpPr/>
          <p:nvPr/>
        </p:nvCxnSpPr>
        <p:spPr>
          <a:xfrm flipH="1">
            <a:off x="10257319" y="2489393"/>
            <a:ext cx="767821" cy="27033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文本框 30"/>
          <p:cNvSpPr txBox="1"/>
          <p:nvPr/>
        </p:nvSpPr>
        <p:spPr>
          <a:xfrm>
            <a:off x="10292230" y="1612229"/>
            <a:ext cx="1500732" cy="830997"/>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磁屑探测</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器</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释压门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4" name="文本框 33"/>
          <p:cNvSpPr txBox="1"/>
          <p:nvPr/>
        </p:nvSpPr>
        <p:spPr>
          <a:xfrm>
            <a:off x="562660" y="5941120"/>
            <a:ext cx="2339102" cy="461665"/>
          </a:xfrm>
          <a:prstGeom prst="rect">
            <a:avLst/>
          </a:prstGeom>
          <a:solidFill>
            <a:schemeClr val="bg2"/>
          </a:solidFill>
          <a:ln>
            <a:noFill/>
          </a:ln>
        </p:spPr>
        <p:txBody>
          <a:bodyPr wrap="none" rtlCol="0">
            <a:spAutoFit/>
          </a:bodyPr>
          <a:lstStyle/>
          <a:p>
            <a:r>
              <a:rPr lang="zh-CN" altLang="en-US" sz="2400"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右侧风扇整流罩</a:t>
            </a:r>
            <a:endParaRPr lang="zh-CN" altLang="en-US" sz="2400"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5" name="文本框 34"/>
          <p:cNvSpPr txBox="1"/>
          <p:nvPr/>
        </p:nvSpPr>
        <p:spPr>
          <a:xfrm>
            <a:off x="9334481" y="5941120"/>
            <a:ext cx="2339102" cy="461665"/>
          </a:xfrm>
          <a:prstGeom prst="rect">
            <a:avLst/>
          </a:prstGeom>
          <a:solidFill>
            <a:schemeClr val="bg2"/>
          </a:solidFill>
          <a:ln>
            <a:noFill/>
          </a:ln>
        </p:spPr>
        <p:txBody>
          <a:bodyPr wrap="none" rtlCol="0">
            <a:spAutoFit/>
          </a:bodyPr>
          <a:lstStyle/>
          <a:p>
            <a:r>
              <a:rPr lang="zh-CN" altLang="en-US" sz="2400"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左侧风扇整流罩</a:t>
            </a:r>
            <a:endParaRPr lang="zh-CN" altLang="en-US" sz="2400"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0975679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进口整流罩拆卸基本程序</a:t>
            </a:r>
          </a:p>
        </p:txBody>
      </p:sp>
      <p:sp>
        <p:nvSpPr>
          <p:cNvPr id="3" name="内容占位符 2"/>
          <p:cNvSpPr>
            <a:spLocks noGrp="1"/>
          </p:cNvSpPr>
          <p:nvPr>
            <p:ph idx="1"/>
          </p:nvPr>
        </p:nvSpPr>
        <p:spPr/>
        <p:txBody>
          <a:bodyPr/>
          <a:lstStyle/>
          <a:p>
            <a:r>
              <a:rPr lang="en-US" altLang="zh-CN" dirty="0"/>
              <a:t>1. </a:t>
            </a:r>
            <a:r>
              <a:rPr lang="zh-CN" altLang="en-US" dirty="0" smtClean="0"/>
              <a:t>（</a:t>
            </a:r>
            <a:r>
              <a:rPr lang="zh-CN" altLang="en-US" dirty="0"/>
              <a:t>采用悬挂式起重机和吊挂设备）：</a:t>
            </a:r>
          </a:p>
          <a:p>
            <a:r>
              <a:rPr lang="zh-CN" altLang="en-US" dirty="0"/>
              <a:t>（</a:t>
            </a:r>
            <a:r>
              <a:rPr lang="en-US" altLang="zh-CN" dirty="0"/>
              <a:t>1</a:t>
            </a:r>
            <a:r>
              <a:rPr lang="zh-CN" altLang="en-US" dirty="0"/>
              <a:t>） 打开风扇整流罩</a:t>
            </a:r>
          </a:p>
          <a:p>
            <a:r>
              <a:rPr lang="zh-CN" altLang="en-US" dirty="0"/>
              <a:t>（</a:t>
            </a:r>
            <a:r>
              <a:rPr lang="en-US" altLang="zh-CN" dirty="0"/>
              <a:t>2</a:t>
            </a:r>
            <a:r>
              <a:rPr lang="zh-CN" altLang="en-US" dirty="0"/>
              <a:t>） 拆开连接管线</a:t>
            </a:r>
          </a:p>
          <a:p>
            <a:r>
              <a:rPr lang="en-US" altLang="zh-CN" dirty="0"/>
              <a:t>-</a:t>
            </a:r>
            <a:r>
              <a:rPr lang="zh-CN" altLang="en-US" dirty="0"/>
              <a:t>拆开进气道上的</a:t>
            </a:r>
            <a:r>
              <a:rPr lang="en-US" altLang="zh-CN" dirty="0"/>
              <a:t>T12 </a:t>
            </a:r>
            <a:r>
              <a:rPr lang="zh-CN" altLang="en-US" dirty="0"/>
              <a:t>导线（需要打开</a:t>
            </a:r>
            <a:r>
              <a:rPr lang="en-US" altLang="zh-CN" dirty="0"/>
              <a:t>T12</a:t>
            </a:r>
            <a:r>
              <a:rPr lang="zh-CN" altLang="en-US" dirty="0"/>
              <a:t>接近门），如图</a:t>
            </a:r>
            <a:r>
              <a:rPr lang="en-US" altLang="zh-CN" dirty="0"/>
              <a:t>1-12</a:t>
            </a:r>
            <a:r>
              <a:rPr lang="zh-CN" altLang="en-US" dirty="0"/>
              <a:t>所示。</a:t>
            </a:r>
          </a:p>
          <a:p>
            <a:r>
              <a:rPr lang="en-US" altLang="zh-CN" dirty="0"/>
              <a:t>-</a:t>
            </a:r>
            <a:r>
              <a:rPr lang="zh-CN" altLang="en-US" dirty="0"/>
              <a:t>拆卸接地线</a:t>
            </a:r>
          </a:p>
          <a:p>
            <a:r>
              <a:rPr lang="en-US" altLang="zh-CN" dirty="0"/>
              <a:t>-</a:t>
            </a:r>
            <a:r>
              <a:rPr lang="zh-CN" altLang="en-US" dirty="0"/>
              <a:t>拆开</a:t>
            </a:r>
            <a:r>
              <a:rPr lang="en-US" altLang="zh-CN" dirty="0"/>
              <a:t>EEC</a:t>
            </a:r>
            <a:r>
              <a:rPr lang="zh-CN" altLang="en-US" dirty="0"/>
              <a:t>冷却软管</a:t>
            </a:r>
          </a:p>
          <a:p>
            <a:r>
              <a:rPr lang="en-US" altLang="zh-CN" dirty="0"/>
              <a:t>-</a:t>
            </a:r>
            <a:r>
              <a:rPr lang="zh-CN" altLang="en-US" dirty="0"/>
              <a:t>拆开发动机进口整流罩热防冰管</a:t>
            </a:r>
            <a:r>
              <a:rPr lang="zh-CN" altLang="en-US" dirty="0" smtClean="0"/>
              <a:t>路</a:t>
            </a:r>
            <a:endParaRPr lang="zh-CN" altLang="en-US" dirty="0"/>
          </a:p>
        </p:txBody>
      </p:sp>
    </p:spTree>
    <p:extLst>
      <p:ext uri="{BB962C8B-B14F-4D97-AF65-F5344CB8AC3E}">
        <p14:creationId xmlns:p14="http://schemas.microsoft.com/office/powerpoint/2010/main" val="3797762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52687" y="0"/>
            <a:ext cx="7286625" cy="6858000"/>
          </a:xfrm>
          <a:prstGeom prst="rect">
            <a:avLst/>
          </a:prstGeom>
        </p:spPr>
      </p:pic>
      <p:sp>
        <p:nvSpPr>
          <p:cNvPr id="3" name="文本框 2"/>
          <p:cNvSpPr txBox="1"/>
          <p:nvPr/>
        </p:nvSpPr>
        <p:spPr>
          <a:xfrm>
            <a:off x="201584" y="101744"/>
            <a:ext cx="3416320"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进口整流罩拆卸</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6095999" y="1496436"/>
            <a:ext cx="2954655" cy="646331"/>
          </a:xfrm>
          <a:prstGeom prst="rect">
            <a:avLst/>
          </a:prstGeom>
          <a:noFill/>
        </p:spPr>
        <p:txBody>
          <a:bodyPr wrap="none" rtlCol="0">
            <a:spAutoFit/>
          </a:bodyPr>
          <a:lstStyle/>
          <a:p>
            <a:r>
              <a:rPr lang="zh-CN" altLang="en-US" sz="3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悬挂式起重机</a:t>
            </a:r>
            <a:endParaRPr lang="zh-CN" altLang="en-US" sz="3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214807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进口整流罩拆卸基本程序</a:t>
            </a:r>
          </a:p>
        </p:txBody>
      </p:sp>
      <p:sp>
        <p:nvSpPr>
          <p:cNvPr id="3" name="内容占位符 2"/>
          <p:cNvSpPr>
            <a:spLocks noGrp="1"/>
          </p:cNvSpPr>
          <p:nvPr>
            <p:ph idx="1"/>
          </p:nvPr>
        </p:nvSpPr>
        <p:spPr/>
        <p:txBody>
          <a:bodyPr/>
          <a:lstStyle/>
          <a:p>
            <a:r>
              <a:rPr lang="zh-CN" altLang="en-US" dirty="0" smtClean="0"/>
              <a:t>（</a:t>
            </a:r>
            <a:r>
              <a:rPr lang="en-US" altLang="zh-CN" dirty="0" smtClean="0"/>
              <a:t>3</a:t>
            </a:r>
            <a:r>
              <a:rPr lang="zh-CN" altLang="en-US" dirty="0" smtClean="0"/>
              <a:t>）安</a:t>
            </a:r>
            <a:r>
              <a:rPr lang="zh-CN" altLang="en-US" dirty="0"/>
              <a:t>装进口整流罩拆卸设备</a:t>
            </a:r>
          </a:p>
          <a:p>
            <a:r>
              <a:rPr lang="zh-CN" altLang="en-US" dirty="0" smtClean="0"/>
              <a:t>连</a:t>
            </a:r>
            <a:r>
              <a:rPr lang="zh-CN" altLang="en-US" dirty="0"/>
              <a:t>接起重机到进口整流罩吊带；使用四个吊挂销将四根吊带连接到进口整流罩；将手摇起重机和前吊带连接到横梁；调节手摇起重机以使吊带消除松驰。</a:t>
            </a:r>
          </a:p>
          <a:p>
            <a:r>
              <a:rPr lang="zh-CN" altLang="en-US" dirty="0"/>
              <a:t>注意：调节吊带使其只承载进口整流罩重量，力过大可能会损坏进气道。</a:t>
            </a:r>
          </a:p>
          <a:p>
            <a:r>
              <a:rPr lang="zh-CN" altLang="en-US" dirty="0"/>
              <a:t>（</a:t>
            </a:r>
            <a:r>
              <a:rPr lang="en-US" altLang="zh-CN" dirty="0"/>
              <a:t>4</a:t>
            </a:r>
            <a:r>
              <a:rPr lang="zh-CN" altLang="en-US" dirty="0"/>
              <a:t>）拆卸进口整流罩</a:t>
            </a:r>
          </a:p>
          <a:p>
            <a:r>
              <a:rPr lang="en-US" altLang="zh-CN" dirty="0"/>
              <a:t>-</a:t>
            </a:r>
            <a:r>
              <a:rPr lang="zh-CN" altLang="en-US" dirty="0"/>
              <a:t>拆卸连接进口整流罩与风扇机匣的</a:t>
            </a:r>
            <a:r>
              <a:rPr lang="en-US" altLang="zh-CN" dirty="0"/>
              <a:t>24</a:t>
            </a:r>
            <a:r>
              <a:rPr lang="zh-CN" altLang="en-US" dirty="0"/>
              <a:t>个螺栓、垫圈和螺帽；</a:t>
            </a:r>
          </a:p>
          <a:p>
            <a:endParaRPr lang="zh-CN" altLang="en-US" dirty="0"/>
          </a:p>
        </p:txBody>
      </p:sp>
    </p:spTree>
    <p:extLst>
      <p:ext uri="{BB962C8B-B14F-4D97-AF65-F5344CB8AC3E}">
        <p14:creationId xmlns:p14="http://schemas.microsoft.com/office/powerpoint/2010/main" val="4275362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进口整流罩拆卸基本程序</a:t>
            </a:r>
          </a:p>
        </p:txBody>
      </p:sp>
      <p:sp>
        <p:nvSpPr>
          <p:cNvPr id="3" name="内容占位符 2"/>
          <p:cNvSpPr>
            <a:spLocks noGrp="1"/>
          </p:cNvSpPr>
          <p:nvPr>
            <p:ph idx="1"/>
          </p:nvPr>
        </p:nvSpPr>
        <p:spPr/>
        <p:txBody>
          <a:bodyPr/>
          <a:lstStyle/>
          <a:p>
            <a:r>
              <a:rPr lang="zh-CN" altLang="en-US" dirty="0" smtClean="0"/>
              <a:t>向</a:t>
            </a:r>
            <a:r>
              <a:rPr lang="zh-CN" altLang="en-US" dirty="0"/>
              <a:t>前拉进口整流罩，直到在风扇机匣安装边上露出剪切销（剪切销位于风扇机匣安装边</a:t>
            </a:r>
            <a:r>
              <a:rPr lang="en-US" altLang="zh-CN" dirty="0"/>
              <a:t>3:00</a:t>
            </a:r>
            <a:r>
              <a:rPr lang="zh-CN" altLang="en-US" dirty="0"/>
              <a:t>和</a:t>
            </a:r>
            <a:r>
              <a:rPr lang="en-US" altLang="zh-CN" dirty="0"/>
              <a:t>9:00 </a:t>
            </a:r>
            <a:r>
              <a:rPr lang="zh-CN" altLang="en-US" dirty="0"/>
              <a:t>点钟位置）；</a:t>
            </a:r>
          </a:p>
          <a:p>
            <a:r>
              <a:rPr lang="zh-CN" altLang="en-US" dirty="0" smtClean="0"/>
              <a:t>向</a:t>
            </a:r>
            <a:r>
              <a:rPr lang="zh-CN" altLang="en-US" dirty="0"/>
              <a:t>前移动进口整流罩，并移离风扇机匣安装边；</a:t>
            </a:r>
          </a:p>
          <a:p>
            <a:r>
              <a:rPr lang="zh-CN" altLang="en-US" dirty="0" smtClean="0"/>
              <a:t>摇</a:t>
            </a:r>
            <a:r>
              <a:rPr lang="zh-CN" altLang="en-US" dirty="0"/>
              <a:t>动起重机手</a:t>
            </a:r>
            <a:r>
              <a:rPr lang="zh-CN" altLang="en-US" dirty="0" smtClean="0"/>
              <a:t>柄，转</a:t>
            </a:r>
            <a:r>
              <a:rPr lang="zh-CN" altLang="en-US" dirty="0"/>
              <a:t>动进口整流罩直到进口整流罩安装边表面向下，并且进口整流罩前缘表面向上；</a:t>
            </a:r>
          </a:p>
          <a:p>
            <a:r>
              <a:rPr lang="zh-CN" altLang="en-US" dirty="0" smtClean="0"/>
              <a:t>将</a:t>
            </a:r>
            <a:r>
              <a:rPr lang="zh-CN" altLang="en-US" dirty="0"/>
              <a:t>进口整流罩安装在台架或者其他适配表面上。</a:t>
            </a:r>
          </a:p>
          <a:p>
            <a:endParaRPr lang="zh-CN" altLang="en-US" dirty="0"/>
          </a:p>
        </p:txBody>
      </p:sp>
    </p:spTree>
    <p:extLst>
      <p:ext uri="{BB962C8B-B14F-4D97-AF65-F5344CB8AC3E}">
        <p14:creationId xmlns:p14="http://schemas.microsoft.com/office/powerpoint/2010/main" val="4220551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63225" y="0"/>
            <a:ext cx="9280936" cy="6858000"/>
          </a:xfrm>
          <a:prstGeom prst="rect">
            <a:avLst/>
          </a:prstGeom>
        </p:spPr>
      </p:pic>
      <p:sp>
        <p:nvSpPr>
          <p:cNvPr id="3" name="文本框 2"/>
          <p:cNvSpPr txBox="1"/>
          <p:nvPr/>
        </p:nvSpPr>
        <p:spPr>
          <a:xfrm>
            <a:off x="2967487" y="108749"/>
            <a:ext cx="5814203" cy="830997"/>
          </a:xfrm>
          <a:prstGeom prst="rect">
            <a:avLst/>
          </a:prstGeom>
          <a:solidFill>
            <a:schemeClr val="bg2"/>
          </a:solidFill>
        </p:spPr>
        <p:txBody>
          <a:bodyPr wrap="square" rtlCol="0">
            <a:spAutoFit/>
          </a:bodyPr>
          <a:lstStyle/>
          <a:p>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B737-NG</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飞机由两台吊装在机翼下部的</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型</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涡扇</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发动机产生推进动力</a:t>
            </a:r>
          </a:p>
        </p:txBody>
      </p:sp>
      <p:sp>
        <p:nvSpPr>
          <p:cNvPr id="4" name="文本框 3"/>
          <p:cNvSpPr txBox="1"/>
          <p:nvPr/>
        </p:nvSpPr>
        <p:spPr>
          <a:xfrm>
            <a:off x="129307" y="108749"/>
            <a:ext cx="2031325" cy="646331"/>
          </a:xfrm>
          <a:prstGeom prst="rect">
            <a:avLst/>
          </a:prstGeom>
          <a:solidFill>
            <a:schemeClr val="bg2"/>
          </a:solidFill>
        </p:spPr>
        <p:txBody>
          <a:bodyPr wrap="none" rtlCol="0">
            <a:spAutoFit/>
          </a:bodyPr>
          <a:lstStyle/>
          <a:p>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力装置</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59" y="1793871"/>
            <a:ext cx="3911170" cy="3304336"/>
          </a:xfrm>
          <a:prstGeom prst="rect">
            <a:avLst/>
          </a:prstGeom>
        </p:spPr>
      </p:pic>
      <p:sp>
        <p:nvSpPr>
          <p:cNvPr id="6" name="文本框 5"/>
          <p:cNvSpPr txBox="1"/>
          <p:nvPr/>
        </p:nvSpPr>
        <p:spPr>
          <a:xfrm>
            <a:off x="5703127" y="1264690"/>
            <a:ext cx="1896745" cy="1569660"/>
          </a:xfrm>
          <a:prstGeom prst="rect">
            <a:avLst/>
          </a:prstGeom>
          <a:solidFill>
            <a:schemeClr val="bg2"/>
          </a:solidFill>
        </p:spPr>
        <p:txBody>
          <a:bodyPr wrap="squar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 </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正推力</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 </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 </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增压空气</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 </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驱动附件</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2161146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95500" y="138112"/>
            <a:ext cx="8001000" cy="6581775"/>
          </a:xfrm>
          <a:prstGeom prst="rect">
            <a:avLst/>
          </a:prstGeom>
        </p:spPr>
      </p:pic>
      <p:sp>
        <p:nvSpPr>
          <p:cNvPr id="3" name="文本框 2"/>
          <p:cNvSpPr txBox="1"/>
          <p:nvPr/>
        </p:nvSpPr>
        <p:spPr>
          <a:xfrm>
            <a:off x="201584" y="101744"/>
            <a:ext cx="3416320"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进口整流罩拆卸</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8574096" y="6073556"/>
            <a:ext cx="3416320" cy="646331"/>
          </a:xfrm>
          <a:prstGeom prst="rect">
            <a:avLst/>
          </a:prstGeom>
          <a:noFill/>
        </p:spPr>
        <p:txBody>
          <a:bodyPr wrap="none" rtlCol="0">
            <a:spAutoFit/>
          </a:bodyPr>
          <a:lstStyle/>
          <a:p>
            <a:r>
              <a:rPr lang="zh-CN" altLang="en-US" sz="3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台车式起重设备</a:t>
            </a:r>
            <a:endParaRPr lang="zh-CN" altLang="en-US" sz="3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95082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进口整流罩拆卸基本程</a:t>
            </a:r>
            <a:r>
              <a:rPr lang="zh-CN" altLang="en-US" dirty="0" smtClean="0"/>
              <a:t>序（台车）</a:t>
            </a:r>
            <a:endParaRPr lang="zh-CN" altLang="en-US" dirty="0"/>
          </a:p>
        </p:txBody>
      </p:sp>
      <p:sp>
        <p:nvSpPr>
          <p:cNvPr id="3" name="内容占位符 2"/>
          <p:cNvSpPr>
            <a:spLocks noGrp="1"/>
          </p:cNvSpPr>
          <p:nvPr>
            <p:ph idx="1"/>
          </p:nvPr>
        </p:nvSpPr>
        <p:spPr/>
        <p:txBody>
          <a:bodyPr>
            <a:normAutofit/>
          </a:bodyPr>
          <a:lstStyle/>
          <a:p>
            <a:r>
              <a:rPr lang="en-US" altLang="zh-CN" dirty="0"/>
              <a:t>2. </a:t>
            </a:r>
            <a:r>
              <a:rPr lang="zh-CN" altLang="en-US" dirty="0"/>
              <a:t>使用台车拆卸进口整流</a:t>
            </a:r>
            <a:r>
              <a:rPr lang="zh-CN" altLang="en-US" dirty="0" smtClean="0"/>
              <a:t>罩</a:t>
            </a:r>
            <a:endParaRPr lang="zh-CN" altLang="en-US" dirty="0"/>
          </a:p>
          <a:p>
            <a:r>
              <a:rPr lang="zh-CN" altLang="en-US" dirty="0" smtClean="0"/>
              <a:t>将</a:t>
            </a:r>
            <a:r>
              <a:rPr lang="zh-CN" altLang="en-US" dirty="0"/>
              <a:t>台车移动到发动机进口整流罩的下部；</a:t>
            </a:r>
          </a:p>
          <a:p>
            <a:r>
              <a:rPr lang="zh-CN" altLang="en-US" dirty="0" smtClean="0"/>
              <a:t>作</a:t>
            </a:r>
            <a:r>
              <a:rPr lang="zh-CN" altLang="en-US" dirty="0"/>
              <a:t>动台车上的手动千斤顶，升起台车直到它接触到进口整流罩；</a:t>
            </a:r>
          </a:p>
          <a:p>
            <a:r>
              <a:rPr lang="zh-CN" altLang="en-US" dirty="0" smtClean="0"/>
              <a:t>调</a:t>
            </a:r>
            <a:r>
              <a:rPr lang="zh-CN" altLang="en-US" dirty="0"/>
              <a:t>节手动千斤顶，使台车上所有三个橡胶支架接触进口整流罩；</a:t>
            </a:r>
          </a:p>
          <a:p>
            <a:r>
              <a:rPr lang="zh-CN" altLang="en-US" dirty="0" smtClean="0"/>
              <a:t>将</a:t>
            </a:r>
            <a:r>
              <a:rPr lang="zh-CN" altLang="en-US" dirty="0"/>
              <a:t>发动机整流罩固定带环绕进口整流罩，并连接到台车上的两个接头；</a:t>
            </a:r>
          </a:p>
          <a:p>
            <a:r>
              <a:rPr lang="zh-CN" altLang="en-US" dirty="0"/>
              <a:t>注意：仅施加能将进气道固定到台车上所需要的力量，力过大可能会损坏进气道；</a:t>
            </a:r>
          </a:p>
          <a:p>
            <a:r>
              <a:rPr lang="zh-CN" altLang="en-US" dirty="0" smtClean="0"/>
              <a:t>拉</a:t>
            </a:r>
            <a:r>
              <a:rPr lang="zh-CN" altLang="en-US" dirty="0"/>
              <a:t>紧发动机整流罩固定带，使进气道牢固地固定到台车上；</a:t>
            </a:r>
          </a:p>
          <a:p>
            <a:endParaRPr lang="zh-CN" altLang="en-US" dirty="0"/>
          </a:p>
        </p:txBody>
      </p:sp>
    </p:spTree>
    <p:extLst>
      <p:ext uri="{BB962C8B-B14F-4D97-AF65-F5344CB8AC3E}">
        <p14:creationId xmlns:p14="http://schemas.microsoft.com/office/powerpoint/2010/main" val="4063559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47787" y="200025"/>
            <a:ext cx="9496425" cy="6457950"/>
          </a:xfrm>
          <a:prstGeom prst="rect">
            <a:avLst/>
          </a:prstGeom>
        </p:spPr>
      </p:pic>
      <p:sp>
        <p:nvSpPr>
          <p:cNvPr id="2" name="文本框 1"/>
          <p:cNvSpPr txBox="1"/>
          <p:nvPr/>
        </p:nvSpPr>
        <p:spPr>
          <a:xfrm>
            <a:off x="201584" y="101744"/>
            <a:ext cx="3416320"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进口整流罩拆卸</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 name="文本框 2"/>
          <p:cNvSpPr txBox="1"/>
          <p:nvPr/>
        </p:nvSpPr>
        <p:spPr>
          <a:xfrm>
            <a:off x="8682181" y="101744"/>
            <a:ext cx="3416320" cy="646331"/>
          </a:xfrm>
          <a:prstGeom prst="rect">
            <a:avLst/>
          </a:prstGeom>
          <a:noFill/>
        </p:spPr>
        <p:txBody>
          <a:bodyPr wrap="none" rtlCol="0">
            <a:spAutoFit/>
          </a:bodyPr>
          <a:lstStyle/>
          <a:p>
            <a:r>
              <a:rPr lang="zh-CN" altLang="en-US" sz="3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托举式起重设备</a:t>
            </a:r>
            <a:endParaRPr lang="zh-CN" altLang="en-US" sz="3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34434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进口整流罩拆卸基本程序</a:t>
            </a:r>
            <a:r>
              <a:rPr lang="zh-CN" altLang="en-US" dirty="0" smtClean="0"/>
              <a:t>（托举式）</a:t>
            </a:r>
            <a:endParaRPr lang="zh-CN" altLang="en-US" dirty="0"/>
          </a:p>
        </p:txBody>
      </p:sp>
      <p:sp>
        <p:nvSpPr>
          <p:cNvPr id="3" name="内容占位符 2"/>
          <p:cNvSpPr>
            <a:spLocks noGrp="1"/>
          </p:cNvSpPr>
          <p:nvPr>
            <p:ph idx="1"/>
          </p:nvPr>
        </p:nvSpPr>
        <p:spPr/>
        <p:txBody>
          <a:bodyPr/>
          <a:lstStyle/>
          <a:p>
            <a:r>
              <a:rPr lang="zh-CN" altLang="en-US" dirty="0"/>
              <a:t>使用托举式起重机拆卸进口整流</a:t>
            </a:r>
            <a:r>
              <a:rPr lang="zh-CN" altLang="en-US" dirty="0" smtClean="0"/>
              <a:t>罩有</a:t>
            </a:r>
            <a:r>
              <a:rPr lang="zh-CN" altLang="en-US" dirty="0"/>
              <a:t>些程序与采用悬挂式起重机和吊挂设备拆卸程序相同，下面只介绍不同的部分。</a:t>
            </a:r>
          </a:p>
          <a:p>
            <a:r>
              <a:rPr lang="zh-CN" altLang="en-US" dirty="0" smtClean="0"/>
              <a:t>在</a:t>
            </a:r>
            <a:r>
              <a:rPr lang="zh-CN" altLang="en-US" dirty="0"/>
              <a:t>四个</a:t>
            </a:r>
            <a:r>
              <a:rPr lang="en-US" altLang="zh-CN" dirty="0"/>
              <a:t>GSE</a:t>
            </a:r>
            <a:r>
              <a:rPr lang="zh-CN" altLang="en-US" dirty="0"/>
              <a:t>连接点处，用销钉将托架组件安装到进口整流罩上；</a:t>
            </a:r>
          </a:p>
          <a:p>
            <a:r>
              <a:rPr lang="zh-CN" altLang="en-US" dirty="0" smtClean="0"/>
              <a:t>调</a:t>
            </a:r>
            <a:r>
              <a:rPr lang="zh-CN" altLang="en-US" dirty="0"/>
              <a:t>节起重机，使托架组件上的孔与与起重机上的转接器对齐；</a:t>
            </a:r>
          </a:p>
          <a:p>
            <a:r>
              <a:rPr lang="zh-CN" altLang="en-US" dirty="0" smtClean="0"/>
              <a:t>用</a:t>
            </a:r>
            <a:r>
              <a:rPr lang="zh-CN" altLang="en-US" dirty="0"/>
              <a:t>两个锁销将起重机连接到托架组件。</a:t>
            </a:r>
          </a:p>
          <a:p>
            <a:endParaRPr lang="zh-CN" altLang="en-US" dirty="0"/>
          </a:p>
        </p:txBody>
      </p:sp>
    </p:spTree>
    <p:extLst>
      <p:ext uri="{BB962C8B-B14F-4D97-AF65-F5344CB8AC3E}">
        <p14:creationId xmlns:p14="http://schemas.microsoft.com/office/powerpoint/2010/main" val="4082534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760" y="2616708"/>
            <a:ext cx="7129965" cy="4007565"/>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949" y="123362"/>
            <a:ext cx="7125188" cy="4006619"/>
          </a:xfrm>
          <a:prstGeom prst="rect">
            <a:avLst/>
          </a:prstGeom>
        </p:spPr>
      </p:pic>
      <p:sp>
        <p:nvSpPr>
          <p:cNvPr id="6" name="文本框 5"/>
          <p:cNvSpPr txBox="1"/>
          <p:nvPr/>
        </p:nvSpPr>
        <p:spPr>
          <a:xfrm>
            <a:off x="131949" y="6139667"/>
            <a:ext cx="4305987" cy="646331"/>
          </a:xfrm>
          <a:prstGeom prst="rect">
            <a:avLst/>
          </a:prstGeom>
          <a:no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地面勤务设备</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-GSE</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 name="椭圆 1"/>
          <p:cNvSpPr/>
          <p:nvPr/>
        </p:nvSpPr>
        <p:spPr>
          <a:xfrm>
            <a:off x="1457304" y="2126671"/>
            <a:ext cx="707367" cy="695835"/>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194585" y="1695350"/>
            <a:ext cx="707367" cy="695835"/>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837589" y="4335033"/>
            <a:ext cx="707367" cy="695835"/>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960251" y="4129981"/>
            <a:ext cx="707367" cy="695835"/>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385934" y="742660"/>
            <a:ext cx="4519993" cy="830997"/>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在四个</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GSE</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连接点处，用销钉将托架组件安装到进口整流罩上</a:t>
            </a:r>
          </a:p>
        </p:txBody>
      </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43548" t="43566" r="48703" b="46100"/>
          <a:stretch/>
        </p:blipFill>
        <p:spPr>
          <a:xfrm>
            <a:off x="4470805" y="3853751"/>
            <a:ext cx="2786332" cy="2089757"/>
          </a:xfrm>
          <a:prstGeom prst="rect">
            <a:avLst/>
          </a:prstGeom>
          <a:ln w="28575">
            <a:solidFill>
              <a:schemeClr val="accent4"/>
            </a:solidFill>
          </a:ln>
        </p:spPr>
      </p:pic>
    </p:spTree>
    <p:extLst>
      <p:ext uri="{BB962C8B-B14F-4D97-AF65-F5344CB8AC3E}">
        <p14:creationId xmlns:p14="http://schemas.microsoft.com/office/powerpoint/2010/main" val="1114847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4296" y="299601"/>
            <a:ext cx="9083409" cy="6055606"/>
          </a:xfrm>
          <a:prstGeom prst="rect">
            <a:avLst/>
          </a:prstGeom>
        </p:spPr>
      </p:pic>
      <p:sp>
        <p:nvSpPr>
          <p:cNvPr id="3" name="文本框 2"/>
          <p:cNvSpPr txBox="1"/>
          <p:nvPr/>
        </p:nvSpPr>
        <p:spPr>
          <a:xfrm>
            <a:off x="4521200" y="6032041"/>
            <a:ext cx="3149600"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4200966" y="2753227"/>
            <a:ext cx="3469834" cy="1754326"/>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风扇整流罩使飞机飞行时气动阻力减到最小，并保护和接近安装在风扇机匣上的部件和附件。风扇整流罩采用</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Kevlar</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石墨复合结构材料</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，其内侧有一层</a:t>
            </a:r>
            <a:r>
              <a:rPr lang="zh-CN" altLang="en-US"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铝箔</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，用来减小电磁干扰的</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023629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7718" y="123362"/>
            <a:ext cx="10616564" cy="5969881"/>
          </a:xfrm>
          <a:prstGeom prst="rect">
            <a:avLst/>
          </a:prstGeom>
        </p:spPr>
      </p:pic>
      <p:sp>
        <p:nvSpPr>
          <p:cNvPr id="6" name="文本框 5"/>
          <p:cNvSpPr txBox="1"/>
          <p:nvPr/>
        </p:nvSpPr>
        <p:spPr>
          <a:xfrm>
            <a:off x="3928580" y="6139667"/>
            <a:ext cx="4334841" cy="646331"/>
          </a:xfrm>
          <a:prstGeom prst="rect">
            <a:avLst/>
          </a:prstGeom>
          <a:noFill/>
        </p:spPr>
        <p:txBody>
          <a:bodyPr wrap="non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涡流控制装置</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-VCD</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3" name="直接箭头连接符 2"/>
          <p:cNvCxnSpPr>
            <a:stCxn id="13" idx="0"/>
          </p:cNvCxnSpPr>
          <p:nvPr/>
        </p:nvCxnSpPr>
        <p:spPr>
          <a:xfrm flipH="1" flipV="1">
            <a:off x="6694098" y="1285338"/>
            <a:ext cx="2708775" cy="2546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401464" y="3831343"/>
            <a:ext cx="4002818" cy="2308324"/>
          </a:xfrm>
          <a:prstGeom prst="rect">
            <a:avLst/>
          </a:prstGeom>
          <a:solidFill>
            <a:schemeClr val="bg2"/>
          </a:solidFill>
        </p:spPr>
        <p:txBody>
          <a:bodyPr wrap="squar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涡</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流控制装置 </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(VCD) </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固定在</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内</a:t>
            </a:r>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侧风</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扇整流罩</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上，在风扇整流罩上部的后端，靠近顶部。</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VCD</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是一个大的涡流发生器，它的作用是在低速下稳定流向机翼的气流。</a:t>
            </a:r>
          </a:p>
        </p:txBody>
      </p:sp>
    </p:spTree>
    <p:extLst>
      <p:ext uri="{BB962C8B-B14F-4D97-AF65-F5344CB8AC3E}">
        <p14:creationId xmlns:p14="http://schemas.microsoft.com/office/powerpoint/2010/main" val="4044800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42987" y="0"/>
            <a:ext cx="10106025" cy="6858000"/>
          </a:xfrm>
          <a:prstGeom prst="rect">
            <a:avLst/>
          </a:prstGeom>
        </p:spPr>
      </p:pic>
      <p:sp>
        <p:nvSpPr>
          <p:cNvPr id="3" name="文本框 2"/>
          <p:cNvSpPr txBox="1"/>
          <p:nvPr/>
        </p:nvSpPr>
        <p:spPr>
          <a:xfrm>
            <a:off x="8575962" y="2782669"/>
            <a:ext cx="3532909"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风扇整流罩铰链</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672859" y="3105834"/>
            <a:ext cx="3381556" cy="3416320"/>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每台发动机有两个风扇整流罩。</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个风扇整流罩的上部用</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个铰链</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连接至发动机</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吊架</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形叉头</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在风扇整流罩上，所有吊架</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凸耳</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都是在吊架上，快卸销方便拆下风扇整流罩。</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203877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4720" y="0"/>
            <a:ext cx="8379135" cy="6858000"/>
          </a:xfrm>
          <a:prstGeom prst="rect">
            <a:avLst/>
          </a:prstGeom>
        </p:spPr>
      </p:pic>
      <p:sp>
        <p:nvSpPr>
          <p:cNvPr id="3" name="文本框 2"/>
          <p:cNvSpPr txBox="1"/>
          <p:nvPr/>
        </p:nvSpPr>
        <p:spPr>
          <a:xfrm>
            <a:off x="7998691" y="5978451"/>
            <a:ext cx="3943925"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风扇整流罩锁机构</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5949" y="118868"/>
            <a:ext cx="3906917" cy="3067677"/>
          </a:xfrm>
          <a:prstGeom prst="rect">
            <a:avLst/>
          </a:prstGeom>
        </p:spPr>
      </p:pic>
      <p:sp>
        <p:nvSpPr>
          <p:cNvPr id="5" name="文本框 4"/>
          <p:cNvSpPr txBox="1"/>
          <p:nvPr/>
        </p:nvSpPr>
        <p:spPr>
          <a:xfrm>
            <a:off x="8341310" y="3600062"/>
            <a:ext cx="3381556" cy="1938992"/>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每台发动机有</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两个风扇整流罩</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个锁扣</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把左右风扇整流罩固定在一起，所有锁扣都是沿着风扇整流罩的底</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椭圆 5"/>
          <p:cNvSpPr/>
          <p:nvPr/>
        </p:nvSpPr>
        <p:spPr>
          <a:xfrm>
            <a:off x="7905720" y="2156604"/>
            <a:ext cx="828135" cy="70380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096033" y="2165231"/>
            <a:ext cx="828135" cy="70380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312358" y="2247454"/>
            <a:ext cx="828135" cy="70380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31853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459" t="2264" r="60983" b="60126"/>
          <a:stretch/>
        </p:blipFill>
        <p:spPr>
          <a:xfrm>
            <a:off x="7487728" y="232912"/>
            <a:ext cx="3795623" cy="2579299"/>
          </a:xfrm>
          <a:prstGeom prst="rect">
            <a:avLst/>
          </a:prstGeom>
          <a:ln w="28575">
            <a:solidFill>
              <a:schemeClr val="accent4"/>
            </a:solidFill>
          </a:ln>
        </p:spPr>
      </p:pic>
      <p:sp>
        <p:nvSpPr>
          <p:cNvPr id="2" name="标题 1"/>
          <p:cNvSpPr>
            <a:spLocks noGrp="1"/>
          </p:cNvSpPr>
          <p:nvPr>
            <p:ph type="title"/>
          </p:nvPr>
        </p:nvSpPr>
        <p:spPr/>
        <p:txBody>
          <a:bodyPr/>
          <a:lstStyle/>
          <a:p>
            <a:r>
              <a:rPr lang="zh-CN" altLang="en-US" dirty="0" smtClean="0"/>
              <a:t>风扇整流罩打开撑杆</a:t>
            </a:r>
            <a:endParaRPr lang="zh-CN" altLang="en-US" dirty="0"/>
          </a:p>
        </p:txBody>
      </p:sp>
      <p:sp>
        <p:nvSpPr>
          <p:cNvPr id="3" name="内容占位符 2"/>
          <p:cNvSpPr>
            <a:spLocks noGrp="1"/>
          </p:cNvSpPr>
          <p:nvPr>
            <p:ph idx="1"/>
          </p:nvPr>
        </p:nvSpPr>
        <p:spPr/>
        <p:txBody>
          <a:bodyPr/>
          <a:lstStyle/>
          <a:p>
            <a:r>
              <a:rPr lang="zh-CN" altLang="en-US" dirty="0"/>
              <a:t>打开的整流罩用打开撑杆支撑。风扇</a:t>
            </a:r>
            <a:r>
              <a:rPr lang="zh-CN" altLang="en-US" dirty="0" smtClean="0"/>
              <a:t>整</a:t>
            </a:r>
            <a:endParaRPr lang="en-US" altLang="zh-CN" dirty="0" smtClean="0"/>
          </a:p>
          <a:p>
            <a:pPr marL="0" indent="0">
              <a:buNone/>
            </a:pPr>
            <a:r>
              <a:rPr lang="zh-CN" altLang="en-US" dirty="0" smtClean="0"/>
              <a:t>流</a:t>
            </a:r>
            <a:r>
              <a:rPr lang="zh-CN" altLang="en-US" dirty="0"/>
              <a:t>罩打开撑杆一端连接到风扇整流罩</a:t>
            </a:r>
            <a:r>
              <a:rPr lang="zh-CN" altLang="en-US" dirty="0" smtClean="0"/>
              <a:t>。</a:t>
            </a:r>
            <a:endParaRPr lang="en-US" altLang="zh-CN" dirty="0" smtClean="0"/>
          </a:p>
          <a:p>
            <a:r>
              <a:rPr lang="zh-CN" altLang="en-US" dirty="0" smtClean="0"/>
              <a:t>当</a:t>
            </a:r>
            <a:r>
              <a:rPr lang="zh-CN" altLang="en-US" dirty="0"/>
              <a:t>风扇整流罩关闭时，另一端也连接到风扇整流罩。整流罩不打开时，撑杆收在整流罩内</a:t>
            </a:r>
            <a:r>
              <a:rPr lang="zh-CN" altLang="en-US" dirty="0" smtClean="0"/>
              <a:t>。</a:t>
            </a:r>
            <a:endParaRPr lang="en-US" altLang="zh-CN" dirty="0" smtClean="0"/>
          </a:p>
          <a:p>
            <a:r>
              <a:rPr lang="zh-CN" altLang="en-US" dirty="0" smtClean="0"/>
              <a:t>当</a:t>
            </a:r>
            <a:r>
              <a:rPr lang="zh-CN" altLang="en-US" dirty="0"/>
              <a:t>风扇整流罩打开时，撑杆的另一端连接到发动机上的接收器。打开撑杆是可以伸缩的</a:t>
            </a:r>
            <a:r>
              <a:rPr lang="zh-CN" altLang="en-US" dirty="0" smtClean="0"/>
              <a:t>。</a:t>
            </a:r>
            <a:endParaRPr lang="en-US" altLang="zh-CN" dirty="0" smtClean="0"/>
          </a:p>
          <a:p>
            <a:r>
              <a:rPr lang="zh-CN" altLang="en-US" dirty="0" smtClean="0"/>
              <a:t>撑</a:t>
            </a:r>
            <a:r>
              <a:rPr lang="zh-CN" altLang="en-US" dirty="0"/>
              <a:t>杆上有一个套筒，可以将撑杆锁定位置</a:t>
            </a:r>
            <a:r>
              <a:rPr lang="zh-CN" altLang="en-US" dirty="0" smtClean="0"/>
              <a:t>。</a:t>
            </a:r>
            <a:endParaRPr lang="en-US" altLang="zh-CN" dirty="0" smtClean="0"/>
          </a:p>
          <a:p>
            <a:r>
              <a:rPr lang="zh-CN" altLang="en-US" dirty="0" smtClean="0"/>
              <a:t>当</a:t>
            </a:r>
            <a:r>
              <a:rPr lang="zh-CN" altLang="en-US" dirty="0"/>
              <a:t>风扇整流罩打开撑杆在锁定位置时，会显示一个黄色指示环。</a:t>
            </a:r>
          </a:p>
        </p:txBody>
      </p:sp>
    </p:spTree>
    <p:extLst>
      <p:ext uri="{BB962C8B-B14F-4D97-AF65-F5344CB8AC3E}">
        <p14:creationId xmlns:p14="http://schemas.microsoft.com/office/powerpoint/2010/main" val="135530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58" y="410052"/>
            <a:ext cx="7146743" cy="6037897"/>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361980" y="1782273"/>
                <a:ext cx="3597304" cy="4524315"/>
              </a:xfrm>
              <a:prstGeom prst="rect">
                <a:avLst/>
              </a:prstGeom>
              <a:solidFill>
                <a:schemeClr val="bg2"/>
              </a:solidFill>
            </p:spPr>
            <p:txBody>
              <a:bodyPr wrap="square" rtlCol="0">
                <a:spAutoFit/>
              </a:bodyPr>
              <a:lstStyle/>
              <a:p>
                <a:pPr marL="457200" indent="-457200">
                  <a:buAutoNum type="arabicPeriod"/>
                </a:pP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CFM56-7B</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发动机是双转子、轴流式、高涵道比和高压缩比的涡轮风扇发动机</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marL="457200" indent="-457200">
                  <a:buAutoNum type="arabicPeriod"/>
                </a:pP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由</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美国</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通用电器</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公司和法国的</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斯奈克玛</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公司合作生产的</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marL="457200" indent="-457200">
                  <a:buAutoNum type="arabicPeriod"/>
                </a:pP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根</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据飞机型号所选择的发动机，在海平面静态下能产生约</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19500</a:t>
                </a:r>
                <a14:m>
                  <m:oMath xmlns:m="http://schemas.openxmlformats.org/officeDocument/2006/math">
                    <m:r>
                      <a:rPr lang="en-US" altLang="zh-CN" sz="2400" i="1" dirty="0" smtClean="0">
                        <a:ln w="0"/>
                        <a:effectLst>
                          <a:outerShdw blurRad="38100" dist="19050" dir="2700000" algn="tl" rotWithShape="0">
                            <a:schemeClr val="dk1">
                              <a:alpha val="40000"/>
                            </a:schemeClr>
                          </a:outerShdw>
                        </a:effectLst>
                        <a:latin typeface="Cambria Math" panose="02040503050406030204" pitchFamily="18" charset="0"/>
                        <a:ea typeface="方正超粗黑_GBK" panose="03000509000000000000" pitchFamily="65" charset="-122"/>
                        <a:sym typeface="Symbol" panose="05050102010706020507" pitchFamily="18" charset="2"/>
                      </a:rPr>
                      <m:t></m:t>
                    </m:r>
                  </m:oMath>
                </a14:m>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27300</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磅推力。</a:t>
                </a:r>
              </a:p>
            </p:txBody>
          </p:sp>
        </mc:Choice>
        <mc:Fallback xmlns="">
          <p:sp>
            <p:nvSpPr>
              <p:cNvPr id="3" name="文本框 2"/>
              <p:cNvSpPr txBox="1">
                <a:spLocks noRot="1" noChangeAspect="1" noMove="1" noResize="1" noEditPoints="1" noAdjustHandles="1" noChangeArrowheads="1" noChangeShapeType="1" noTextEdit="1"/>
              </p:cNvSpPr>
              <p:nvPr/>
            </p:nvSpPr>
            <p:spPr>
              <a:xfrm>
                <a:off x="361980" y="1782273"/>
                <a:ext cx="3597304" cy="4524315"/>
              </a:xfrm>
              <a:prstGeom prst="rect">
                <a:avLst/>
              </a:prstGeom>
              <a:blipFill rotWithShape="0">
                <a:blip r:embed="rId3"/>
                <a:stretch>
                  <a:fillRect l="-2881" t="-1480" b="-2692"/>
                </a:stretch>
              </a:blipFill>
            </p:spPr>
            <p:txBody>
              <a:bodyPr/>
              <a:lstStyle/>
              <a:p>
                <a:r>
                  <a:rPr lang="zh-CN" altLang="en-US">
                    <a:noFill/>
                  </a:rPr>
                  <a:t> </a:t>
                </a:r>
              </a:p>
            </p:txBody>
          </p:sp>
        </mc:Fallback>
      </mc:AlternateContent>
      <p:sp>
        <p:nvSpPr>
          <p:cNvPr id="4" name="文本框 3"/>
          <p:cNvSpPr txBox="1"/>
          <p:nvPr/>
        </p:nvSpPr>
        <p:spPr>
          <a:xfrm>
            <a:off x="129307" y="108749"/>
            <a:ext cx="5565947" cy="646331"/>
          </a:xfrm>
          <a:prstGeom prst="rect">
            <a:avLst/>
          </a:prstGeom>
          <a:solidFill>
            <a:schemeClr val="bg2"/>
          </a:solidFill>
        </p:spPr>
        <p:txBody>
          <a:bodyPr wrap="none" rtlCol="0">
            <a:spAutoFit/>
          </a:bodyPr>
          <a:lstStyle/>
          <a:p>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力装置</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涡轮风扇发动机</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951391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565" y="116485"/>
            <a:ext cx="8400472" cy="6625030"/>
          </a:xfrm>
          <a:prstGeom prst="rect">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39417" t="15250" r="48379" b="65789"/>
          <a:stretch/>
        </p:blipFill>
        <p:spPr>
          <a:xfrm>
            <a:off x="517234" y="1555266"/>
            <a:ext cx="3269674" cy="4006086"/>
          </a:xfrm>
          <a:prstGeom prst="rect">
            <a:avLst/>
          </a:prstGeom>
          <a:ln w="28575">
            <a:solidFill>
              <a:schemeClr val="accent2"/>
            </a:solidFill>
          </a:ln>
        </p:spPr>
      </p:pic>
      <p:sp>
        <p:nvSpPr>
          <p:cNvPr id="4" name="文本框 3"/>
          <p:cNvSpPr txBox="1"/>
          <p:nvPr/>
        </p:nvSpPr>
        <p:spPr>
          <a:xfrm>
            <a:off x="217053" y="116485"/>
            <a:ext cx="4373419"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风扇整流罩打开撑杆</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952824" y="4954410"/>
            <a:ext cx="2398494" cy="1569660"/>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当风扇整流罩打开撑杆在锁定位置时，会显示一个黄色指示环</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43913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打开风扇整流罩注意事项</a:t>
            </a:r>
            <a:endParaRPr lang="zh-CN" altLang="en-US" dirty="0"/>
          </a:p>
        </p:txBody>
      </p:sp>
      <p:sp>
        <p:nvSpPr>
          <p:cNvPr id="3" name="内容占位符 2"/>
          <p:cNvSpPr>
            <a:spLocks noGrp="1"/>
          </p:cNvSpPr>
          <p:nvPr>
            <p:ph idx="1"/>
          </p:nvPr>
        </p:nvSpPr>
        <p:spPr/>
        <p:txBody>
          <a:bodyPr/>
          <a:lstStyle/>
          <a:p>
            <a:r>
              <a:rPr lang="zh-CN" altLang="en-US" dirty="0"/>
              <a:t>在发动机运转期间不得打开风扇整流罩</a:t>
            </a:r>
            <a:r>
              <a:rPr lang="zh-CN" altLang="en-US" dirty="0" smtClean="0"/>
              <a:t>锁</a:t>
            </a:r>
            <a:endParaRPr lang="en-US" altLang="zh-CN" dirty="0" smtClean="0"/>
          </a:p>
          <a:p>
            <a:pPr marL="0" indent="0">
              <a:buNone/>
            </a:pPr>
            <a:r>
              <a:rPr lang="zh-CN" altLang="en-US" dirty="0" smtClean="0"/>
              <a:t>（因</a:t>
            </a:r>
            <a:r>
              <a:rPr lang="zh-CN" altLang="en-US" dirty="0"/>
              <a:t>为前锁是在发动机进气危险区。如果进入危险区域，会被吸入发动机，会导致伤害</a:t>
            </a:r>
            <a:r>
              <a:rPr lang="zh-CN" altLang="en-US" dirty="0" smtClean="0"/>
              <a:t>。）</a:t>
            </a:r>
            <a:endParaRPr lang="en-US" altLang="zh-CN" dirty="0" smtClean="0"/>
          </a:p>
          <a:p>
            <a:r>
              <a:rPr lang="zh-CN" altLang="en-US" dirty="0" smtClean="0"/>
              <a:t>在</a:t>
            </a:r>
            <a:r>
              <a:rPr lang="zh-CN" altLang="en-US" dirty="0"/>
              <a:t>强风或超过</a:t>
            </a:r>
            <a:r>
              <a:rPr lang="en-US" altLang="zh-CN" dirty="0"/>
              <a:t>40</a:t>
            </a:r>
            <a:r>
              <a:rPr lang="zh-CN" altLang="en-US" dirty="0"/>
              <a:t>节的阵风情况下，不得打开风扇整流罩。</a:t>
            </a:r>
          </a:p>
          <a:p>
            <a:r>
              <a:rPr lang="zh-CN" altLang="en-US" dirty="0"/>
              <a:t>打开内侧风扇整流罩时，要收进前缘襟翼，并完成解除程序。</a:t>
            </a:r>
          </a:p>
          <a:p>
            <a:endParaRPr lang="zh-CN" altLang="en-US" dirty="0"/>
          </a:p>
        </p:txBody>
      </p:sp>
    </p:spTree>
    <p:extLst>
      <p:ext uri="{BB962C8B-B14F-4D97-AF65-F5344CB8AC3E}">
        <p14:creationId xmlns:p14="http://schemas.microsoft.com/office/powerpoint/2010/main" val="3214382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风</a:t>
            </a:r>
            <a:r>
              <a:rPr lang="zh-CN" altLang="en-US" dirty="0"/>
              <a:t>扇整流</a:t>
            </a:r>
            <a:r>
              <a:rPr lang="zh-CN" altLang="en-US" dirty="0" smtClean="0"/>
              <a:t>罩打开程序</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a:t>
            </a:r>
            <a:r>
              <a:rPr lang="en-US" altLang="zh-CN" dirty="0"/>
              <a:t>1</a:t>
            </a:r>
            <a:r>
              <a:rPr lang="zh-CN" altLang="en-US" dirty="0"/>
              <a:t>）释放风扇整流罩接合边上的三个</a:t>
            </a:r>
            <a:r>
              <a:rPr lang="zh-CN" altLang="en-US" dirty="0" smtClean="0"/>
              <a:t>锁；</a:t>
            </a:r>
            <a:endParaRPr lang="zh-CN" altLang="en-US" dirty="0"/>
          </a:p>
          <a:p>
            <a:r>
              <a:rPr lang="zh-CN" altLang="en-US" dirty="0"/>
              <a:t>按压“</a:t>
            </a:r>
            <a:r>
              <a:rPr lang="en-US" altLang="zh-CN" dirty="0"/>
              <a:t>PUSH”</a:t>
            </a:r>
            <a:r>
              <a:rPr lang="zh-CN" altLang="en-US" dirty="0"/>
              <a:t>位置，释放安全机构，拉起锁手柄以释放锁机</a:t>
            </a:r>
            <a:r>
              <a:rPr lang="zh-CN" altLang="en-US" dirty="0" smtClean="0"/>
              <a:t>构。</a:t>
            </a:r>
            <a:endParaRPr lang="zh-CN" altLang="en-US" dirty="0"/>
          </a:p>
          <a:p>
            <a:r>
              <a:rPr lang="zh-CN" altLang="en-US" dirty="0"/>
              <a:t>（</a:t>
            </a:r>
            <a:r>
              <a:rPr lang="en-US" altLang="zh-CN" dirty="0"/>
              <a:t>2</a:t>
            </a:r>
            <a:r>
              <a:rPr lang="zh-CN" altLang="en-US" dirty="0"/>
              <a:t>）用手握住风扇整流罩并将其移离发动机，直到可以接近打开撑杆。</a:t>
            </a:r>
          </a:p>
          <a:p>
            <a:r>
              <a:rPr lang="en-US" altLang="zh-CN" dirty="0"/>
              <a:t>-</a:t>
            </a:r>
            <a:r>
              <a:rPr lang="zh-CN" altLang="en-US" dirty="0"/>
              <a:t>在打开撑杆的接收器端缩回套筒，并压缩杆使其与接收器脱开；</a:t>
            </a:r>
          </a:p>
          <a:p>
            <a:r>
              <a:rPr lang="en-US" altLang="zh-CN" dirty="0"/>
              <a:t>-</a:t>
            </a:r>
            <a:r>
              <a:rPr lang="zh-CN" altLang="en-US" dirty="0"/>
              <a:t>撑杆将伸出并卡入第一个位置，使风扇整流罩固定在</a:t>
            </a:r>
            <a:r>
              <a:rPr lang="en-US" altLang="zh-CN" dirty="0"/>
              <a:t>28°</a:t>
            </a:r>
            <a:r>
              <a:rPr lang="zh-CN" altLang="en-US" dirty="0"/>
              <a:t>打开位置。</a:t>
            </a:r>
          </a:p>
          <a:p>
            <a:r>
              <a:rPr lang="en-US" altLang="zh-CN" dirty="0"/>
              <a:t>-</a:t>
            </a:r>
            <a:r>
              <a:rPr lang="zh-CN" altLang="en-US" dirty="0"/>
              <a:t>将打开撑杆支撑在发动机上固定的接收器上</a:t>
            </a:r>
            <a:r>
              <a:rPr lang="zh-CN" altLang="en-US" dirty="0" smtClean="0"/>
              <a:t>。</a:t>
            </a:r>
            <a:endParaRPr lang="zh-CN" altLang="en-US" dirty="0"/>
          </a:p>
          <a:p>
            <a:r>
              <a:rPr lang="zh-CN" altLang="en-US" dirty="0"/>
              <a:t>（</a:t>
            </a:r>
            <a:r>
              <a:rPr lang="en-US" altLang="zh-CN" dirty="0"/>
              <a:t>3</a:t>
            </a:r>
            <a:r>
              <a:rPr lang="zh-CN" altLang="en-US" dirty="0"/>
              <a:t>）将风扇整流罩打开至</a:t>
            </a:r>
            <a:r>
              <a:rPr lang="en-US" altLang="zh-CN" dirty="0" smtClean="0"/>
              <a:t>55</a:t>
            </a:r>
            <a:r>
              <a:rPr lang="en-US" altLang="zh-CN" dirty="0" smtClean="0">
                <a:sym typeface="Symbol" panose="05050102010706020507" pitchFamily="18" charset="2"/>
              </a:rPr>
              <a:t></a:t>
            </a:r>
            <a:r>
              <a:rPr lang="zh-CN" altLang="en-US" dirty="0" smtClean="0"/>
              <a:t>位</a:t>
            </a:r>
            <a:r>
              <a:rPr lang="zh-CN" altLang="en-US" dirty="0"/>
              <a:t>置</a:t>
            </a:r>
            <a:r>
              <a:rPr lang="en-US" altLang="zh-CN" dirty="0"/>
              <a:t>:</a:t>
            </a:r>
          </a:p>
          <a:p>
            <a:r>
              <a:rPr lang="en-US" altLang="zh-CN" dirty="0"/>
              <a:t>- </a:t>
            </a:r>
            <a:r>
              <a:rPr lang="zh-CN" altLang="en-US" dirty="0"/>
              <a:t>固定风扇整流罩。</a:t>
            </a:r>
          </a:p>
          <a:p>
            <a:r>
              <a:rPr lang="en-US" altLang="zh-CN" dirty="0"/>
              <a:t>- </a:t>
            </a:r>
            <a:r>
              <a:rPr lang="zh-CN" altLang="en-US" dirty="0"/>
              <a:t>沿箭头方向移动</a:t>
            </a:r>
            <a:r>
              <a:rPr lang="en-US" altLang="zh-CN" dirty="0"/>
              <a:t>TURN/PULL</a:t>
            </a:r>
            <a:r>
              <a:rPr lang="zh-CN" altLang="en-US" dirty="0"/>
              <a:t>套筒，以使打开撑杆开锁</a:t>
            </a:r>
            <a:r>
              <a:rPr lang="zh-CN" altLang="en-US" dirty="0" smtClean="0"/>
              <a:t>。</a:t>
            </a:r>
            <a:endParaRPr lang="en-US" altLang="zh-CN" dirty="0" smtClean="0"/>
          </a:p>
          <a:p>
            <a:r>
              <a:rPr lang="en-US" altLang="zh-CN" dirty="0" smtClean="0"/>
              <a:t>- </a:t>
            </a:r>
            <a:r>
              <a:rPr lang="zh-CN" altLang="en-US" dirty="0"/>
              <a:t>将风扇整流罩抬起，直到打开撑杆伸出并卡入全开位。</a:t>
            </a:r>
          </a:p>
          <a:p>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9417" t="15250" r="48379" b="65789"/>
          <a:stretch/>
        </p:blipFill>
        <p:spPr>
          <a:xfrm>
            <a:off x="9195408" y="4001294"/>
            <a:ext cx="2269098" cy="2780156"/>
          </a:xfrm>
          <a:prstGeom prst="rect">
            <a:avLst/>
          </a:prstGeom>
          <a:ln w="28575">
            <a:solidFill>
              <a:schemeClr val="accent2"/>
            </a:solidFill>
          </a:ln>
        </p:spPr>
      </p:pic>
    </p:spTree>
    <p:extLst>
      <p:ext uri="{BB962C8B-B14F-4D97-AF65-F5344CB8AC3E}">
        <p14:creationId xmlns:p14="http://schemas.microsoft.com/office/powerpoint/2010/main" val="1147888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54720" y="0"/>
            <a:ext cx="8379135" cy="6858000"/>
          </a:xfrm>
          <a:prstGeom prst="rect">
            <a:avLst/>
          </a:prstGeom>
        </p:spPr>
      </p:pic>
      <p:sp>
        <p:nvSpPr>
          <p:cNvPr id="3" name="文本框 2"/>
          <p:cNvSpPr txBox="1"/>
          <p:nvPr/>
        </p:nvSpPr>
        <p:spPr>
          <a:xfrm>
            <a:off x="7998691" y="5978451"/>
            <a:ext cx="3943925"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风扇整流罩锁机构</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5949" y="118868"/>
            <a:ext cx="3906917" cy="3067677"/>
          </a:xfrm>
          <a:prstGeom prst="rect">
            <a:avLst/>
          </a:prstGeom>
        </p:spPr>
      </p:pic>
      <p:sp>
        <p:nvSpPr>
          <p:cNvPr id="5" name="文本框 4"/>
          <p:cNvSpPr txBox="1"/>
          <p:nvPr/>
        </p:nvSpPr>
        <p:spPr>
          <a:xfrm>
            <a:off x="8341310" y="3600062"/>
            <a:ext cx="3381556" cy="1938992"/>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每台发动机有</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两个风扇整流罩</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个锁扣</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把左右风扇整流罩固定在一起，所有锁扣都是沿着风扇整流罩的底</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部。</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椭圆 5"/>
          <p:cNvSpPr/>
          <p:nvPr/>
        </p:nvSpPr>
        <p:spPr>
          <a:xfrm>
            <a:off x="7905720" y="2156604"/>
            <a:ext cx="828135" cy="70380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096033" y="2165231"/>
            <a:ext cx="828135" cy="70380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312358" y="2247454"/>
            <a:ext cx="828135" cy="70380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5319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人力拆卸风扇整流</a:t>
            </a:r>
            <a:r>
              <a:rPr lang="zh-CN" altLang="en-US" dirty="0" smtClean="0"/>
              <a:t>罩</a:t>
            </a:r>
            <a:endParaRPr lang="zh-CN" altLang="en-US" dirty="0"/>
          </a:p>
        </p:txBody>
      </p:sp>
      <p:sp>
        <p:nvSpPr>
          <p:cNvPr id="3" name="内容占位符 2"/>
          <p:cNvSpPr>
            <a:spLocks noGrp="1"/>
          </p:cNvSpPr>
          <p:nvPr>
            <p:ph idx="1"/>
          </p:nvPr>
        </p:nvSpPr>
        <p:spPr/>
        <p:txBody>
          <a:bodyPr/>
          <a:lstStyle/>
          <a:p>
            <a:r>
              <a:rPr lang="zh-CN" altLang="en-US" dirty="0" smtClean="0"/>
              <a:t>左</a:t>
            </a:r>
            <a:r>
              <a:rPr lang="zh-CN" altLang="en-US" dirty="0"/>
              <a:t>右风扇整流罩通过</a:t>
            </a:r>
            <a:r>
              <a:rPr lang="en-US" altLang="zh-CN" dirty="0"/>
              <a:t>3</a:t>
            </a:r>
            <a:r>
              <a:rPr lang="zh-CN" altLang="en-US" dirty="0"/>
              <a:t>个锁扣锁定。每个风扇整流罩的顶部用</a:t>
            </a:r>
            <a:r>
              <a:rPr lang="en-US" altLang="zh-CN" dirty="0"/>
              <a:t>3</a:t>
            </a:r>
            <a:r>
              <a:rPr lang="zh-CN" altLang="en-US" dirty="0"/>
              <a:t>个铰链连接至发动机吊架。要拆卸风扇整流罩，首先要解锁打开风扇整流罩，然后拆除顶部的铰链，解除整流罩与发动机吊架的连接。</a:t>
            </a:r>
          </a:p>
          <a:p>
            <a:r>
              <a:rPr lang="zh-CN" altLang="en-US" dirty="0"/>
              <a:t>确保至少安排四个人拆卸风扇整流罩。需要三人托住整流罩，一人从吊架凸耳脱开风扇整流罩</a:t>
            </a:r>
            <a:r>
              <a:rPr lang="en-US" altLang="zh-CN" dirty="0"/>
              <a:t>U</a:t>
            </a:r>
            <a:r>
              <a:rPr lang="zh-CN" altLang="en-US" dirty="0"/>
              <a:t>形叉头。左风扇整流罩重约</a:t>
            </a:r>
            <a:r>
              <a:rPr lang="en-US" altLang="zh-CN" dirty="0"/>
              <a:t>80</a:t>
            </a:r>
            <a:r>
              <a:rPr lang="zh-CN" altLang="en-US" dirty="0"/>
              <a:t>磅</a:t>
            </a:r>
            <a:r>
              <a:rPr lang="en-US" altLang="zh-CN" dirty="0"/>
              <a:t>(36</a:t>
            </a:r>
            <a:r>
              <a:rPr lang="zh-CN" altLang="en-US" dirty="0"/>
              <a:t>公斤</a:t>
            </a:r>
            <a:r>
              <a:rPr lang="en-US" altLang="zh-CN" dirty="0"/>
              <a:t>)</a:t>
            </a:r>
            <a:r>
              <a:rPr lang="zh-CN" altLang="en-US" dirty="0"/>
              <a:t>，右风扇整流罩重约 </a:t>
            </a:r>
            <a:r>
              <a:rPr lang="en-US" altLang="zh-CN" dirty="0"/>
              <a:t>96</a:t>
            </a:r>
            <a:r>
              <a:rPr lang="zh-CN" altLang="en-US" dirty="0"/>
              <a:t>磅（</a:t>
            </a:r>
            <a:r>
              <a:rPr lang="en-US" altLang="zh-CN" dirty="0"/>
              <a:t>44</a:t>
            </a:r>
            <a:r>
              <a:rPr lang="zh-CN" altLang="en-US" dirty="0"/>
              <a:t>公斤）。如果不采用最小人员数量，则可能会损坏风扇整流罩，吊架、进口和反推装置。</a:t>
            </a:r>
          </a:p>
          <a:p>
            <a:endParaRPr lang="zh-CN" altLang="en-US" dirty="0"/>
          </a:p>
        </p:txBody>
      </p:sp>
    </p:spTree>
    <p:extLst>
      <p:ext uri="{BB962C8B-B14F-4D97-AF65-F5344CB8AC3E}">
        <p14:creationId xmlns:p14="http://schemas.microsoft.com/office/powerpoint/2010/main" val="2494272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42987" y="0"/>
            <a:ext cx="10106025" cy="6858000"/>
          </a:xfrm>
          <a:prstGeom prst="rect">
            <a:avLst/>
          </a:prstGeom>
        </p:spPr>
      </p:pic>
      <p:sp>
        <p:nvSpPr>
          <p:cNvPr id="3" name="文本框 2"/>
          <p:cNvSpPr txBox="1"/>
          <p:nvPr/>
        </p:nvSpPr>
        <p:spPr>
          <a:xfrm>
            <a:off x="8575962" y="2782669"/>
            <a:ext cx="3532909"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风扇整流罩铰链</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672859" y="3105834"/>
            <a:ext cx="3381556" cy="3416320"/>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每台发动机有两个风扇整流罩。</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个风扇整流罩的上部用</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个铰链</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连接至发动机</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吊架</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，风扇整流罩</a:t>
            </a:r>
            <a:r>
              <a:rPr lang="en-US" altLang="zh-CN"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形叉头</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在风扇整流罩上，所有吊架</a:t>
            </a:r>
            <a:r>
              <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凸耳</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都是在吊架上，快卸销方便拆下风扇整流罩。</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61427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风扇整流罩的拆卸基本程序</a:t>
            </a:r>
          </a:p>
        </p:txBody>
      </p:sp>
      <p:sp>
        <p:nvSpPr>
          <p:cNvPr id="3" name="内容占位符 2"/>
          <p:cNvSpPr>
            <a:spLocks noGrp="1"/>
          </p:cNvSpPr>
          <p:nvPr>
            <p:ph idx="1"/>
          </p:nvPr>
        </p:nvSpPr>
        <p:spPr/>
        <p:txBody>
          <a:bodyPr/>
          <a:lstStyle/>
          <a:p>
            <a:r>
              <a:rPr lang="zh-CN" altLang="en-US" dirty="0" smtClean="0"/>
              <a:t>（</a:t>
            </a:r>
            <a:r>
              <a:rPr lang="en-US" altLang="zh-CN" dirty="0"/>
              <a:t>1</a:t>
            </a:r>
            <a:r>
              <a:rPr lang="zh-CN" altLang="en-US" dirty="0"/>
              <a:t>）释放风扇整流罩接合边上的三个锁</a:t>
            </a:r>
            <a:r>
              <a:rPr lang="zh-CN" altLang="en-US" dirty="0" smtClean="0"/>
              <a:t>扣；</a:t>
            </a:r>
            <a:endParaRPr lang="zh-CN" altLang="en-US" dirty="0"/>
          </a:p>
          <a:p>
            <a:r>
              <a:rPr lang="zh-CN" altLang="en-US" dirty="0"/>
              <a:t>（</a:t>
            </a:r>
            <a:r>
              <a:rPr lang="en-US" altLang="zh-CN" dirty="0"/>
              <a:t>2</a:t>
            </a:r>
            <a:r>
              <a:rPr lang="zh-CN" altLang="en-US" dirty="0"/>
              <a:t>）需要三人保持托起风扇整流罩将其打</a:t>
            </a:r>
            <a:r>
              <a:rPr lang="zh-CN" altLang="en-US" dirty="0" smtClean="0"/>
              <a:t>开；</a:t>
            </a:r>
            <a:endParaRPr lang="zh-CN" altLang="en-US" dirty="0"/>
          </a:p>
          <a:p>
            <a:r>
              <a:rPr lang="zh-CN" altLang="en-US" dirty="0"/>
              <a:t>（</a:t>
            </a:r>
            <a:r>
              <a:rPr lang="en-US" altLang="zh-CN" dirty="0"/>
              <a:t>3</a:t>
            </a:r>
            <a:r>
              <a:rPr lang="zh-CN" altLang="en-US" dirty="0"/>
              <a:t>）第四个人脱开快卸</a:t>
            </a:r>
            <a:r>
              <a:rPr lang="zh-CN" altLang="en-US" dirty="0" smtClean="0"/>
              <a:t>销；</a:t>
            </a:r>
            <a:endParaRPr lang="en-US" altLang="zh-CN" dirty="0" smtClean="0"/>
          </a:p>
          <a:p>
            <a:r>
              <a:rPr lang="zh-CN" altLang="en-US" dirty="0" smtClean="0"/>
              <a:t>（</a:t>
            </a:r>
            <a:r>
              <a:rPr lang="en-US" altLang="zh-CN" dirty="0"/>
              <a:t>4</a:t>
            </a:r>
            <a:r>
              <a:rPr lang="zh-CN" altLang="en-US" dirty="0"/>
              <a:t>）将风扇整流罩移离发动机。</a:t>
            </a:r>
          </a:p>
          <a:p>
            <a:r>
              <a:rPr lang="zh-CN" altLang="en-US" dirty="0"/>
              <a:t>（</a:t>
            </a:r>
            <a:r>
              <a:rPr lang="en-US" altLang="zh-CN" dirty="0"/>
              <a:t>5</a:t>
            </a:r>
            <a:r>
              <a:rPr lang="zh-CN" altLang="en-US" dirty="0"/>
              <a:t>）将风扇整流罩放在台架上或其他适配表面上。</a:t>
            </a:r>
          </a:p>
          <a:p>
            <a:endParaRPr lang="zh-CN" altLang="en-US" dirty="0"/>
          </a:p>
        </p:txBody>
      </p:sp>
    </p:spTree>
    <p:extLst>
      <p:ext uri="{BB962C8B-B14F-4D97-AF65-F5344CB8AC3E}">
        <p14:creationId xmlns:p14="http://schemas.microsoft.com/office/powerpoint/2010/main" val="2769627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使用吊挂设备拆卸风扇整流</a:t>
            </a:r>
            <a:r>
              <a:rPr lang="zh-CN" altLang="en-US" dirty="0" smtClean="0"/>
              <a:t>罩</a:t>
            </a:r>
            <a:endParaRPr lang="zh-CN" altLang="en-US" dirty="0"/>
          </a:p>
        </p:txBody>
      </p:sp>
      <p:sp>
        <p:nvSpPr>
          <p:cNvPr id="3" name="内容占位符 2"/>
          <p:cNvSpPr>
            <a:spLocks noGrp="1"/>
          </p:cNvSpPr>
          <p:nvPr>
            <p:ph idx="1"/>
          </p:nvPr>
        </p:nvSpPr>
        <p:spPr/>
        <p:txBody>
          <a:bodyPr/>
          <a:lstStyle/>
          <a:p>
            <a:r>
              <a:rPr lang="zh-CN" altLang="en-US" dirty="0" smtClean="0"/>
              <a:t>基</a:t>
            </a:r>
            <a:r>
              <a:rPr lang="zh-CN" altLang="en-US" dirty="0"/>
              <a:t>本拆卸程序：</a:t>
            </a:r>
          </a:p>
          <a:p>
            <a:r>
              <a:rPr lang="zh-CN" altLang="en-US" dirty="0"/>
              <a:t>（</a:t>
            </a:r>
            <a:r>
              <a:rPr lang="en-US" altLang="zh-CN" dirty="0"/>
              <a:t>1</a:t>
            </a:r>
            <a:r>
              <a:rPr lang="zh-CN" altLang="en-US" dirty="0"/>
              <a:t>）释放风扇整流罩接合边上的三个锁。</a:t>
            </a:r>
          </a:p>
          <a:p>
            <a:r>
              <a:rPr lang="zh-CN" altLang="en-US" dirty="0"/>
              <a:t>（</a:t>
            </a:r>
            <a:r>
              <a:rPr lang="en-US" altLang="zh-CN" dirty="0"/>
              <a:t>2</a:t>
            </a:r>
            <a:r>
              <a:rPr lang="zh-CN" altLang="en-US" dirty="0"/>
              <a:t>）使用起重机和吊挂，打开风扇整流罩</a:t>
            </a:r>
          </a:p>
          <a:p>
            <a:r>
              <a:rPr lang="zh-CN" altLang="en-US" dirty="0"/>
              <a:t>（</a:t>
            </a:r>
            <a:r>
              <a:rPr lang="en-US" altLang="zh-CN" dirty="0"/>
              <a:t>3</a:t>
            </a:r>
            <a:r>
              <a:rPr lang="zh-CN" altLang="en-US" dirty="0"/>
              <a:t>）拆卸快卸销。调节风扇整流罩的位置，直到能轻松拆卸</a:t>
            </a:r>
          </a:p>
          <a:p>
            <a:r>
              <a:rPr lang="zh-CN" altLang="en-US" dirty="0"/>
              <a:t>（</a:t>
            </a:r>
            <a:r>
              <a:rPr lang="en-US" altLang="zh-CN" dirty="0"/>
              <a:t>4</a:t>
            </a:r>
            <a:r>
              <a:rPr lang="zh-CN" altLang="en-US" dirty="0"/>
              <a:t>）将风扇整流罩移离发动机</a:t>
            </a:r>
          </a:p>
          <a:p>
            <a:r>
              <a:rPr lang="zh-CN" altLang="en-US" dirty="0"/>
              <a:t>（</a:t>
            </a:r>
            <a:r>
              <a:rPr lang="en-US" altLang="zh-CN" dirty="0"/>
              <a:t>5</a:t>
            </a:r>
            <a:r>
              <a:rPr lang="zh-CN" altLang="en-US" dirty="0"/>
              <a:t>）将风扇整流罩放在台架或其他合适的表面上。</a:t>
            </a:r>
          </a:p>
          <a:p>
            <a:endParaRPr lang="zh-CN" altLang="en-US" dirty="0"/>
          </a:p>
        </p:txBody>
      </p:sp>
    </p:spTree>
    <p:extLst>
      <p:ext uri="{BB962C8B-B14F-4D97-AF65-F5344CB8AC3E}">
        <p14:creationId xmlns:p14="http://schemas.microsoft.com/office/powerpoint/2010/main" val="1089141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文本框 2"/>
          <p:cNvSpPr txBox="1"/>
          <p:nvPr/>
        </p:nvSpPr>
        <p:spPr>
          <a:xfrm>
            <a:off x="217053" y="116485"/>
            <a:ext cx="4373419"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发动机反推整流罩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1735302" y="968738"/>
            <a:ext cx="3867642" cy="1200329"/>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反推整流罩提供光滑的气动表面，并围住发动机部件和附件，以及反推力部件。 </a:t>
            </a:r>
          </a:p>
        </p:txBody>
      </p:sp>
    </p:spTree>
    <p:extLst>
      <p:ext uri="{BB962C8B-B14F-4D97-AF65-F5344CB8AC3E}">
        <p14:creationId xmlns:p14="http://schemas.microsoft.com/office/powerpoint/2010/main" val="1390828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360756" y="0"/>
            <a:ext cx="7470487" cy="6858000"/>
          </a:xfrm>
          <a:prstGeom prst="rect">
            <a:avLst/>
          </a:prstGeom>
        </p:spPr>
      </p:pic>
      <p:sp>
        <p:nvSpPr>
          <p:cNvPr id="3" name="文本框 2"/>
          <p:cNvSpPr txBox="1"/>
          <p:nvPr/>
        </p:nvSpPr>
        <p:spPr>
          <a:xfrm>
            <a:off x="7162799" y="134958"/>
            <a:ext cx="4862947"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手摇泵打开反推整流罩</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9275747" y="4264029"/>
            <a:ext cx="2559694" cy="1938992"/>
          </a:xfrm>
          <a:prstGeom prst="rect">
            <a:avLst/>
          </a:prstGeom>
          <a:solidFill>
            <a:schemeClr val="bg2"/>
          </a:solidFill>
        </p:spPr>
        <p:txBody>
          <a:bodyPr wrap="squar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推整流罩由在顶部用铰链连接，底部用锁扣固定在一起的二个半环结构组成</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468178" y="1817205"/>
            <a:ext cx="2533815" cy="3416320"/>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反推整流罩可由</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打开作动筒</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打开，作动筒外筒安装发动机结构上，作动筒的活塞杆安装于反推整流罩结构上，可使用</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手摇泵</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为作动筒提供打开压力</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27584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66313" y="0"/>
            <a:ext cx="11059374" cy="6858000"/>
          </a:xfrm>
          <a:prstGeom prst="rect">
            <a:avLst/>
          </a:prstGeom>
        </p:spPr>
      </p:pic>
      <p:sp>
        <p:nvSpPr>
          <p:cNvPr id="3" name="文本框 2"/>
          <p:cNvSpPr txBox="1"/>
          <p:nvPr/>
        </p:nvSpPr>
        <p:spPr>
          <a:xfrm>
            <a:off x="4254204" y="1298516"/>
            <a:ext cx="2948853" cy="461665"/>
          </a:xfrm>
          <a:prstGeom prst="rect">
            <a:avLst/>
          </a:prstGeom>
          <a:solidFill>
            <a:schemeClr val="bg2"/>
          </a:solidFill>
        </p:spPr>
        <p:txBody>
          <a:bodyPr wrap="square" rtlCol="0">
            <a:spAutoFit/>
          </a:bodyPr>
          <a:lstStyle/>
          <a:p>
            <a:pPr algn="ct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设</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计 开发 生产 组装</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155186" y="6095481"/>
            <a:ext cx="3433953" cy="646331"/>
          </a:xfrm>
          <a:prstGeom prst="rect">
            <a:avLst/>
          </a:prstGeom>
          <a:solidFill>
            <a:schemeClr val="bg2"/>
          </a:solidFill>
        </p:spPr>
        <p:txBody>
          <a:bodyPr wrap="none" rtlCol="0">
            <a:spAutoFit/>
          </a:bodyPr>
          <a:lstStyle/>
          <a:p>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力装置</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CFM</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圆角矩形 5"/>
          <p:cNvSpPr/>
          <p:nvPr/>
        </p:nvSpPr>
        <p:spPr>
          <a:xfrm>
            <a:off x="2984739" y="3429000"/>
            <a:ext cx="672861" cy="29761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048444" y="2885535"/>
            <a:ext cx="2674190" cy="634042"/>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540150" y="3577805"/>
            <a:ext cx="1900764" cy="707886"/>
          </a:xfrm>
          <a:prstGeom prst="rect">
            <a:avLst/>
          </a:prstGeom>
          <a:solidFill>
            <a:schemeClr val="bg2"/>
          </a:solidFill>
        </p:spPr>
        <p:txBody>
          <a:bodyPr wrap="square" rtlCol="0">
            <a:spAutoFit/>
          </a:bodyPr>
          <a:lstStyle/>
          <a:p>
            <a:pPr algn="ct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一个项目经理</a:t>
            </a:r>
            <a:endParaRPr lang="en-US" altLang="zh-CN"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20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一个客户接口</a:t>
            </a:r>
            <a:endParaRPr lang="zh-CN" altLang="en-US" sz="20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148065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7429" y="3321169"/>
            <a:ext cx="5100579" cy="333499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954" y="147719"/>
            <a:ext cx="4129177" cy="309688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497" y="147719"/>
            <a:ext cx="4129177" cy="3096883"/>
          </a:xfrm>
          <a:prstGeom prst="rect">
            <a:avLst/>
          </a:prstGeom>
        </p:spPr>
      </p:pic>
      <p:sp>
        <p:nvSpPr>
          <p:cNvPr id="4" name="文本框 3"/>
          <p:cNvSpPr txBox="1"/>
          <p:nvPr/>
        </p:nvSpPr>
        <p:spPr>
          <a:xfrm>
            <a:off x="231678" y="3834504"/>
            <a:ext cx="3368407" cy="2308324"/>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当反推工作时，移动整流罩</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移动套筒</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向后移动，打开</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格栅</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通道，阻流门和格栅叶片引导风扇排气流向斜前方喷射，产生反推</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8046387" y="4270073"/>
            <a:ext cx="3368407" cy="1938992"/>
          </a:xfrm>
          <a:prstGeom prst="rect">
            <a:avLst/>
          </a:prstGeom>
          <a:solidFill>
            <a:schemeClr val="bg2"/>
          </a:solidFill>
        </p:spPr>
        <p:txBody>
          <a:bodyPr wrap="squar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台发动机上装有二个移动整流罩，二个移动整流罩之间无机械联系。移动整流罩内装有</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吸音材料</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，用来减低噪音。</a:t>
            </a:r>
          </a:p>
        </p:txBody>
      </p:sp>
      <p:cxnSp>
        <p:nvCxnSpPr>
          <p:cNvPr id="10" name="直接箭头连接符 9"/>
          <p:cNvCxnSpPr/>
          <p:nvPr/>
        </p:nvCxnSpPr>
        <p:spPr>
          <a:xfrm flipH="1" flipV="1">
            <a:off x="4330460" y="1846053"/>
            <a:ext cx="1052423" cy="67286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2" name="文本框 11"/>
          <p:cNvSpPr txBox="1"/>
          <p:nvPr/>
        </p:nvSpPr>
        <p:spPr>
          <a:xfrm>
            <a:off x="4632380" y="2518913"/>
            <a:ext cx="1782798" cy="461665"/>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移</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动整流罩</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flipV="1">
            <a:off x="9439041" y="2307718"/>
            <a:ext cx="1052423" cy="67286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4" name="文本框 13"/>
          <p:cNvSpPr txBox="1"/>
          <p:nvPr/>
        </p:nvSpPr>
        <p:spPr>
          <a:xfrm>
            <a:off x="9740961" y="2980578"/>
            <a:ext cx="1782798" cy="461665"/>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移</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动整流罩</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a:off x="5877719" y="4085480"/>
            <a:ext cx="1052422" cy="50672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文本框 16"/>
          <p:cNvSpPr txBox="1"/>
          <p:nvPr/>
        </p:nvSpPr>
        <p:spPr>
          <a:xfrm>
            <a:off x="6501946" y="3623815"/>
            <a:ext cx="856389" cy="461665"/>
          </a:xfrm>
          <a:prstGeom prst="rect">
            <a:avLst/>
          </a:prstGeom>
          <a:solidFill>
            <a:schemeClr val="bg2"/>
          </a:solidFill>
        </p:spPr>
        <p:txBody>
          <a:bodyPr wrap="squar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格栅</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671571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反推整流罩打开作动筒</a:t>
            </a:r>
            <a:endParaRPr lang="zh-CN" altLang="en-US" dirty="0"/>
          </a:p>
        </p:txBody>
      </p:sp>
      <p:sp>
        <p:nvSpPr>
          <p:cNvPr id="3" name="内容占位符 2"/>
          <p:cNvSpPr>
            <a:spLocks noGrp="1"/>
          </p:cNvSpPr>
          <p:nvPr>
            <p:ph idx="1"/>
          </p:nvPr>
        </p:nvSpPr>
        <p:spPr/>
        <p:txBody>
          <a:bodyPr/>
          <a:lstStyle/>
          <a:p>
            <a:r>
              <a:rPr lang="zh-CN" altLang="en-US" dirty="0"/>
              <a:t>反推整流罩可由打开作动筒打开，作动筒</a:t>
            </a:r>
            <a:r>
              <a:rPr lang="zh-CN" altLang="en-US" b="1" dirty="0">
                <a:solidFill>
                  <a:srgbClr val="C00000"/>
                </a:solidFill>
              </a:rPr>
              <a:t>外筒</a:t>
            </a:r>
            <a:r>
              <a:rPr lang="zh-CN" altLang="en-US" dirty="0"/>
              <a:t>安装发动机结构上，作动筒的</a:t>
            </a:r>
            <a:r>
              <a:rPr lang="zh-CN" altLang="en-US" b="1" dirty="0">
                <a:solidFill>
                  <a:srgbClr val="C00000"/>
                </a:solidFill>
              </a:rPr>
              <a:t>活塞杆</a:t>
            </a:r>
            <a:r>
              <a:rPr lang="zh-CN" altLang="en-US" dirty="0"/>
              <a:t>安装于反推整流罩结构上</a:t>
            </a:r>
            <a:r>
              <a:rPr lang="zh-CN" altLang="en-US" dirty="0" smtClean="0"/>
              <a:t>，</a:t>
            </a:r>
            <a:endParaRPr lang="en-US" altLang="zh-CN" dirty="0" smtClean="0"/>
          </a:p>
          <a:p>
            <a:r>
              <a:rPr lang="zh-CN" altLang="en-US" dirty="0" smtClean="0"/>
              <a:t>可</a:t>
            </a:r>
            <a:r>
              <a:rPr lang="zh-CN" altLang="en-US" dirty="0"/>
              <a:t>使用手摇泵为作动筒提供打开压力</a:t>
            </a:r>
            <a:r>
              <a:rPr lang="zh-CN" altLang="en-US" dirty="0" smtClean="0"/>
              <a:t>。</a:t>
            </a:r>
            <a:endParaRPr lang="en-US" altLang="zh-CN" dirty="0" smtClean="0"/>
          </a:p>
          <a:p>
            <a:r>
              <a:rPr lang="zh-CN" altLang="en-US" dirty="0" smtClean="0"/>
              <a:t>手</a:t>
            </a:r>
            <a:r>
              <a:rPr lang="zh-CN" altLang="en-US" dirty="0"/>
              <a:t>摇泵由控制阀、装有与发动机滑油相同的油箱和带有快速拆卸接头的软管组成</a:t>
            </a:r>
            <a:r>
              <a:rPr lang="zh-CN" altLang="en-US" dirty="0" smtClean="0"/>
              <a:t>。</a:t>
            </a:r>
            <a:endParaRPr lang="en-US" altLang="zh-CN" dirty="0" smtClean="0"/>
          </a:p>
          <a:p>
            <a:r>
              <a:rPr lang="zh-CN" altLang="en-US" dirty="0" smtClean="0"/>
              <a:t>使</a:t>
            </a:r>
            <a:r>
              <a:rPr lang="zh-CN" altLang="en-US" dirty="0"/>
              <a:t>用手摇泵，每次只能打开一侧的整流罩。为防止损坏装备，在打开反推整流罩之前，必须收回机翼前缘襟翼</a:t>
            </a:r>
            <a:r>
              <a:rPr lang="zh-CN" altLang="en-US" dirty="0" smtClean="0"/>
              <a:t>。</a:t>
            </a:r>
            <a:endParaRPr lang="en-US" altLang="zh-CN" dirty="0" smtClean="0"/>
          </a:p>
          <a:p>
            <a:r>
              <a:rPr lang="zh-CN" altLang="en-US" b="1" dirty="0" smtClean="0">
                <a:solidFill>
                  <a:srgbClr val="C00000"/>
                </a:solidFill>
              </a:rPr>
              <a:t>在</a:t>
            </a:r>
            <a:r>
              <a:rPr lang="zh-CN" altLang="en-US" b="1" dirty="0">
                <a:solidFill>
                  <a:srgbClr val="C00000"/>
                </a:solidFill>
              </a:rPr>
              <a:t>打开反推整流罩之前要先打开风扇整流罩</a:t>
            </a:r>
            <a:r>
              <a:rPr lang="zh-CN" altLang="en-US" dirty="0"/>
              <a:t>。</a:t>
            </a:r>
          </a:p>
        </p:txBody>
      </p:sp>
    </p:spTree>
    <p:extLst>
      <p:ext uri="{BB962C8B-B14F-4D97-AF65-F5344CB8AC3E}">
        <p14:creationId xmlns:p14="http://schemas.microsoft.com/office/powerpoint/2010/main" val="28998030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0122" y="159863"/>
            <a:ext cx="4734098" cy="6538274"/>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144" y="159863"/>
            <a:ext cx="4938511" cy="3412993"/>
          </a:xfrm>
          <a:prstGeom prst="rect">
            <a:avLst/>
          </a:prstGeom>
        </p:spPr>
      </p:pic>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38152" t="31600" r="48191" b="45515"/>
          <a:stretch/>
        </p:blipFill>
        <p:spPr>
          <a:xfrm>
            <a:off x="5394035" y="159863"/>
            <a:ext cx="2576971" cy="5963846"/>
          </a:xfrm>
          <a:prstGeom prst="rect">
            <a:avLst/>
          </a:prstGeom>
          <a:ln w="28575">
            <a:solidFill>
              <a:schemeClr val="accent2"/>
            </a:solidFill>
          </a:ln>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21366" t="71861" r="37078" b="7656"/>
          <a:stretch/>
        </p:blipFill>
        <p:spPr>
          <a:xfrm>
            <a:off x="824330" y="3095871"/>
            <a:ext cx="3958433" cy="2694709"/>
          </a:xfrm>
          <a:prstGeom prst="rect">
            <a:avLst/>
          </a:prstGeom>
          <a:ln w="28575">
            <a:solidFill>
              <a:schemeClr val="accent2"/>
            </a:solidFill>
          </a:ln>
        </p:spPr>
      </p:pic>
      <p:sp>
        <p:nvSpPr>
          <p:cNvPr id="6" name="文本框 5"/>
          <p:cNvSpPr txBox="1"/>
          <p:nvPr/>
        </p:nvSpPr>
        <p:spPr>
          <a:xfrm>
            <a:off x="123016" y="6073124"/>
            <a:ext cx="4862947"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反推整流罩打开作动筒</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9824154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54820" y="0"/>
            <a:ext cx="10282360" cy="6858000"/>
          </a:xfrm>
          <a:prstGeom prst="rect">
            <a:avLst/>
          </a:prstGeom>
        </p:spPr>
      </p:pic>
      <p:sp>
        <p:nvSpPr>
          <p:cNvPr id="3" name="文本框 2"/>
          <p:cNvSpPr txBox="1"/>
          <p:nvPr/>
        </p:nvSpPr>
        <p:spPr>
          <a:xfrm>
            <a:off x="7144327" y="5963104"/>
            <a:ext cx="4862947"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反推整流罩锁机构</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0" y="2505256"/>
            <a:ext cx="3467819" cy="2308324"/>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每个反推力装置有</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个张力锁扣。用数字编号识别每个锁扣。</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号锁扣是最前面的锁扣。</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号锁扣是最后的锁扣。所有锁扣都是可以互换的</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7135701" y="4719645"/>
            <a:ext cx="4390579" cy="1200329"/>
          </a:xfrm>
          <a:prstGeom prst="rect">
            <a:avLst/>
          </a:prstGeom>
          <a:solidFill>
            <a:schemeClr val="bg2"/>
          </a:solidFill>
        </p:spPr>
        <p:txBody>
          <a:bodyPr wrap="squar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按</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次序打开锁扣从后（</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号）到前（</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 </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号）。总是按次序关闭锁扣从前（</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号）到后（</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5259274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反推整流罩打开程</a:t>
            </a:r>
            <a:r>
              <a:rPr lang="zh-CN" altLang="en-US" dirty="0" smtClean="0"/>
              <a:t>序</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a:t>（使用反推打开作动筒</a:t>
            </a:r>
            <a:r>
              <a:rPr lang="zh-CN" altLang="en-US" dirty="0" smtClean="0"/>
              <a:t>）</a:t>
            </a:r>
            <a:endParaRPr lang="en-US" altLang="zh-CN" dirty="0" smtClean="0"/>
          </a:p>
          <a:p>
            <a:r>
              <a:rPr lang="zh-CN" altLang="en-US" dirty="0"/>
              <a:t>在打开发动机左或右反推整流罩前，必须收进前缘襟翼和缝翼并执行解除程序。如果不遵守，会造成人员伤害和设备损坏</a:t>
            </a:r>
            <a:r>
              <a:rPr lang="zh-CN" altLang="en-US" dirty="0" smtClean="0"/>
              <a:t>。</a:t>
            </a:r>
            <a:endParaRPr lang="en-US" altLang="zh-CN" dirty="0" smtClean="0"/>
          </a:p>
          <a:p>
            <a:r>
              <a:rPr lang="zh-CN" altLang="en-US" dirty="0" smtClean="0"/>
              <a:t>风</a:t>
            </a:r>
            <a:r>
              <a:rPr lang="zh-CN" altLang="en-US" dirty="0"/>
              <a:t>扇整流罩有</a:t>
            </a:r>
            <a:r>
              <a:rPr lang="en-US" altLang="zh-CN" dirty="0" smtClean="0"/>
              <a:t>28</a:t>
            </a:r>
            <a:r>
              <a:rPr lang="en-US" altLang="zh-CN" dirty="0" smtClean="0">
                <a:sym typeface="Symbol" panose="05050102010706020507" pitchFamily="18" charset="2"/>
              </a:rPr>
              <a:t></a:t>
            </a:r>
            <a:r>
              <a:rPr lang="zh-CN" altLang="en-US" dirty="0" smtClean="0"/>
              <a:t>和</a:t>
            </a:r>
            <a:r>
              <a:rPr lang="en-US" altLang="zh-CN" dirty="0" smtClean="0"/>
              <a:t>55</a:t>
            </a:r>
            <a:r>
              <a:rPr lang="en-US" altLang="zh-CN" dirty="0" smtClean="0">
                <a:sym typeface="Symbol" panose="05050102010706020507" pitchFamily="18" charset="2"/>
              </a:rPr>
              <a:t></a:t>
            </a:r>
            <a:r>
              <a:rPr lang="zh-CN" altLang="en-US" dirty="0" smtClean="0"/>
              <a:t>两</a:t>
            </a:r>
            <a:r>
              <a:rPr lang="zh-CN" altLang="en-US" dirty="0"/>
              <a:t>个打开位置。要打开反推整流罩必须首先打开风扇整流罩，确保与要打开的反推整流罩同侧的风扇整流罩在</a:t>
            </a:r>
            <a:r>
              <a:rPr lang="en-US" altLang="zh-CN" dirty="0" smtClean="0"/>
              <a:t>55</a:t>
            </a:r>
            <a:r>
              <a:rPr lang="en-US" altLang="zh-CN" dirty="0" smtClean="0">
                <a:sym typeface="Symbol" panose="05050102010706020507" pitchFamily="18" charset="2"/>
              </a:rPr>
              <a:t></a:t>
            </a:r>
            <a:r>
              <a:rPr lang="zh-CN" altLang="en-US" dirty="0" smtClean="0"/>
              <a:t>全</a:t>
            </a:r>
            <a:r>
              <a:rPr lang="zh-CN" altLang="en-US" dirty="0"/>
              <a:t>开位置。这将避免损坏风扇整流罩和反推装置。</a:t>
            </a:r>
          </a:p>
        </p:txBody>
      </p:sp>
    </p:spTree>
    <p:extLst>
      <p:ext uri="{BB962C8B-B14F-4D97-AF65-F5344CB8AC3E}">
        <p14:creationId xmlns:p14="http://schemas.microsoft.com/office/powerpoint/2010/main" val="7300671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反推整流罩打开程</a:t>
            </a:r>
            <a:r>
              <a:rPr lang="zh-CN" altLang="en-US" dirty="0" smtClean="0"/>
              <a:t>序</a:t>
            </a:r>
            <a:r>
              <a:rPr lang="en-US" altLang="zh-CN" dirty="0" smtClean="0"/>
              <a:t>-2</a:t>
            </a:r>
            <a:endParaRPr lang="zh-CN" altLang="en-US" dirty="0"/>
          </a:p>
        </p:txBody>
      </p:sp>
      <p:sp>
        <p:nvSpPr>
          <p:cNvPr id="3" name="内容占位符 2"/>
          <p:cNvSpPr>
            <a:spLocks noGrp="1"/>
          </p:cNvSpPr>
          <p:nvPr>
            <p:ph idx="1"/>
          </p:nvPr>
        </p:nvSpPr>
        <p:spPr/>
        <p:txBody>
          <a:bodyPr/>
          <a:lstStyle/>
          <a:p>
            <a:r>
              <a:rPr lang="zh-CN" altLang="en-US" dirty="0"/>
              <a:t>不要在大风，突风或风速超过</a:t>
            </a:r>
            <a:r>
              <a:rPr lang="en-US" altLang="zh-CN" dirty="0"/>
              <a:t>40</a:t>
            </a:r>
            <a:r>
              <a:rPr lang="zh-CN" altLang="en-US" dirty="0"/>
              <a:t>节时，打开反推整流罩。</a:t>
            </a:r>
          </a:p>
          <a:p>
            <a:r>
              <a:rPr lang="zh-CN" altLang="en-US" dirty="0" smtClean="0"/>
              <a:t>不</a:t>
            </a:r>
            <a:r>
              <a:rPr lang="zh-CN" altLang="en-US" dirty="0"/>
              <a:t>要进入或将身体的一部分置于发动机和反推整流罩之间，除非在安装打开作动筒保险锁时。</a:t>
            </a:r>
          </a:p>
          <a:p>
            <a:r>
              <a:rPr lang="zh-CN" altLang="en-US" dirty="0" smtClean="0"/>
              <a:t>打</a:t>
            </a:r>
            <a:r>
              <a:rPr lang="zh-CN" altLang="en-US" dirty="0"/>
              <a:t>开反推装置时，身体的任何部分不要处于反推整流罩移动路径中。如果反推装置突然关闭，会造成人员受伤或设备损坏。</a:t>
            </a:r>
          </a:p>
          <a:p>
            <a:r>
              <a:rPr lang="zh-CN" altLang="en-US" dirty="0" smtClean="0"/>
              <a:t>在</a:t>
            </a:r>
            <a:r>
              <a:rPr lang="zh-CN" altLang="en-US" dirty="0"/>
              <a:t>反推整流罩打开时，不要动力展开反推移动套筒。</a:t>
            </a:r>
          </a:p>
        </p:txBody>
      </p:sp>
    </p:spTree>
    <p:extLst>
      <p:ext uri="{BB962C8B-B14F-4D97-AF65-F5344CB8AC3E}">
        <p14:creationId xmlns:p14="http://schemas.microsoft.com/office/powerpoint/2010/main" val="9975938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反推整流罩打开程</a:t>
            </a:r>
            <a:r>
              <a:rPr lang="zh-CN" altLang="en-US" dirty="0" smtClean="0"/>
              <a:t>序</a:t>
            </a:r>
            <a:r>
              <a:rPr lang="en-US" altLang="zh-CN" dirty="0" smtClean="0"/>
              <a:t>-3</a:t>
            </a:r>
            <a:endParaRPr lang="zh-CN" altLang="en-US" dirty="0"/>
          </a:p>
        </p:txBody>
      </p:sp>
      <p:sp>
        <p:nvSpPr>
          <p:cNvPr id="3" name="内容占位符 2"/>
          <p:cNvSpPr>
            <a:spLocks noGrp="1"/>
          </p:cNvSpPr>
          <p:nvPr>
            <p:ph idx="1"/>
          </p:nvPr>
        </p:nvSpPr>
        <p:spPr/>
        <p:txBody>
          <a:bodyPr/>
          <a:lstStyle/>
          <a:p>
            <a:r>
              <a:rPr lang="zh-CN" altLang="en-US" dirty="0" smtClean="0"/>
              <a:t>（</a:t>
            </a:r>
            <a:r>
              <a:rPr lang="en-US" altLang="zh-CN" dirty="0" smtClean="0"/>
              <a:t>1</a:t>
            </a:r>
            <a:r>
              <a:rPr lang="zh-CN" altLang="en-US" dirty="0" smtClean="0"/>
              <a:t>）打</a:t>
            </a:r>
            <a:r>
              <a:rPr lang="zh-CN" altLang="en-US" dirty="0"/>
              <a:t>开风扇整流罩到</a:t>
            </a:r>
            <a:r>
              <a:rPr lang="en-US" altLang="zh-CN" dirty="0" smtClean="0"/>
              <a:t>55</a:t>
            </a:r>
            <a:r>
              <a:rPr lang="en-US" altLang="zh-CN" dirty="0" smtClean="0">
                <a:sym typeface="Symbol" panose="05050102010706020507" pitchFamily="18" charset="2"/>
              </a:rPr>
              <a:t></a:t>
            </a:r>
            <a:r>
              <a:rPr lang="zh-CN" altLang="en-US" dirty="0" smtClean="0"/>
              <a:t>全</a:t>
            </a:r>
            <a:r>
              <a:rPr lang="zh-CN" altLang="en-US" dirty="0"/>
              <a:t>开位置；</a:t>
            </a:r>
          </a:p>
          <a:p>
            <a:r>
              <a:rPr lang="zh-CN" altLang="en-US" dirty="0"/>
              <a:t>（</a:t>
            </a:r>
            <a:r>
              <a:rPr lang="en-US" altLang="zh-CN" dirty="0"/>
              <a:t>2</a:t>
            </a:r>
            <a:r>
              <a:rPr lang="zh-CN" altLang="en-US" dirty="0"/>
              <a:t>）打开反推整流罩；</a:t>
            </a:r>
          </a:p>
          <a:p>
            <a:r>
              <a:rPr lang="zh-CN" altLang="en-US" dirty="0"/>
              <a:t>沿着反推整流罩底部中心线打开</a:t>
            </a:r>
            <a:r>
              <a:rPr lang="en-US" altLang="zh-CN" dirty="0"/>
              <a:t>6</a:t>
            </a:r>
            <a:r>
              <a:rPr lang="zh-CN" altLang="en-US" dirty="0"/>
              <a:t>个锁扣。从</a:t>
            </a:r>
            <a:r>
              <a:rPr lang="en-US" altLang="zh-CN" dirty="0"/>
              <a:t>6</a:t>
            </a:r>
            <a:r>
              <a:rPr lang="zh-CN" altLang="en-US" dirty="0"/>
              <a:t>号后锁到</a:t>
            </a:r>
            <a:r>
              <a:rPr lang="en-US" altLang="zh-CN" dirty="0"/>
              <a:t>1</a:t>
            </a:r>
            <a:r>
              <a:rPr lang="zh-CN" altLang="en-US" dirty="0"/>
              <a:t>号前锁按顺序打开锁扣</a:t>
            </a:r>
          </a:p>
          <a:p>
            <a:r>
              <a:rPr lang="zh-CN" altLang="en-US" dirty="0" smtClean="0"/>
              <a:t>拆</a:t>
            </a:r>
            <a:r>
              <a:rPr lang="zh-CN" altLang="en-US" dirty="0"/>
              <a:t>下作动筒和手摇泵打开系统的进口接头防尘</a:t>
            </a:r>
            <a:r>
              <a:rPr lang="zh-CN" altLang="en-US" dirty="0" smtClean="0"/>
              <a:t>帽</a:t>
            </a:r>
            <a:endParaRPr lang="en-US" altLang="zh-CN" dirty="0" smtClean="0"/>
          </a:p>
          <a:p>
            <a:r>
              <a:rPr lang="zh-CN" altLang="en-US" dirty="0" smtClean="0"/>
              <a:t>确</a:t>
            </a:r>
            <a:r>
              <a:rPr lang="zh-CN" altLang="en-US" dirty="0"/>
              <a:t>保手摇泵打开系统充满滑油</a:t>
            </a:r>
          </a:p>
          <a:p>
            <a:r>
              <a:rPr lang="zh-CN" altLang="en-US" dirty="0" smtClean="0"/>
              <a:t>关</a:t>
            </a:r>
            <a:r>
              <a:rPr lang="zh-CN" altLang="en-US" dirty="0"/>
              <a:t>闭手摇泵上的回流阀。</a:t>
            </a:r>
          </a:p>
        </p:txBody>
      </p:sp>
    </p:spTree>
    <p:extLst>
      <p:ext uri="{BB962C8B-B14F-4D97-AF65-F5344CB8AC3E}">
        <p14:creationId xmlns:p14="http://schemas.microsoft.com/office/powerpoint/2010/main" val="35798651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反推整流罩打开程</a:t>
            </a:r>
            <a:r>
              <a:rPr lang="zh-CN" altLang="en-US" dirty="0" smtClean="0"/>
              <a:t>序</a:t>
            </a:r>
            <a:r>
              <a:rPr lang="en-US" altLang="zh-CN" dirty="0" smtClean="0"/>
              <a:t>-4</a:t>
            </a:r>
            <a:endParaRPr lang="zh-CN" altLang="en-US" dirty="0"/>
          </a:p>
        </p:txBody>
      </p:sp>
      <p:sp>
        <p:nvSpPr>
          <p:cNvPr id="3" name="内容占位符 2"/>
          <p:cNvSpPr>
            <a:spLocks noGrp="1"/>
          </p:cNvSpPr>
          <p:nvPr>
            <p:ph idx="1"/>
          </p:nvPr>
        </p:nvSpPr>
        <p:spPr/>
        <p:txBody>
          <a:bodyPr/>
          <a:lstStyle/>
          <a:p>
            <a:r>
              <a:rPr lang="zh-CN" altLang="en-US" dirty="0"/>
              <a:t>将手摇泵软管连接到打开作动筒的进口接头</a:t>
            </a:r>
          </a:p>
          <a:p>
            <a:r>
              <a:rPr lang="zh-CN" altLang="en-US" dirty="0" smtClean="0"/>
              <a:t>摇</a:t>
            </a:r>
            <a:r>
              <a:rPr lang="zh-CN" altLang="en-US" dirty="0"/>
              <a:t>动手摇泵手柄将滑油供向打开作动筒来升起反推整流罩。</a:t>
            </a:r>
          </a:p>
          <a:p>
            <a:r>
              <a:rPr lang="zh-CN" altLang="en-US" dirty="0"/>
              <a:t>当反推整流罩在全开位置，打开作动筒锁定时，有如下指示：</a:t>
            </a:r>
          </a:p>
          <a:p>
            <a:r>
              <a:rPr lang="en-US" altLang="zh-CN" dirty="0" smtClean="0"/>
              <a:t>--</a:t>
            </a:r>
            <a:r>
              <a:rPr lang="zh-CN" altLang="en-US" dirty="0" smtClean="0"/>
              <a:t>听</a:t>
            </a:r>
            <a:r>
              <a:rPr lang="zh-CN" altLang="en-US" dirty="0"/>
              <a:t>锁环有无卡嗒声。</a:t>
            </a:r>
          </a:p>
          <a:p>
            <a:r>
              <a:rPr lang="en-US" altLang="zh-CN" dirty="0" smtClean="0"/>
              <a:t>--</a:t>
            </a:r>
            <a:r>
              <a:rPr lang="zh-CN" altLang="en-US" dirty="0" smtClean="0"/>
              <a:t>在</a:t>
            </a:r>
            <a:r>
              <a:rPr lang="zh-CN" altLang="en-US" dirty="0"/>
              <a:t>延伸活塞杆底部显露出“</a:t>
            </a:r>
            <a:r>
              <a:rPr lang="en-US" altLang="zh-CN" dirty="0"/>
              <a:t>LOCKED”</a:t>
            </a:r>
            <a:r>
              <a:rPr lang="zh-CN" altLang="en-US" dirty="0"/>
              <a:t>字样。</a:t>
            </a:r>
          </a:p>
          <a:p>
            <a:r>
              <a:rPr lang="en-US" altLang="zh-CN" dirty="0" smtClean="0"/>
              <a:t>--</a:t>
            </a:r>
            <a:r>
              <a:rPr lang="zh-CN" altLang="en-US" dirty="0" smtClean="0"/>
              <a:t>在</a:t>
            </a:r>
            <a:r>
              <a:rPr lang="zh-CN" altLang="en-US" dirty="0"/>
              <a:t>作动筒活塞杆上看到红色指示</a:t>
            </a:r>
            <a:r>
              <a:rPr lang="zh-CN" altLang="en-US" dirty="0" smtClean="0"/>
              <a:t>环</a:t>
            </a:r>
            <a:r>
              <a:rPr lang="zh-CN" altLang="en-US" dirty="0"/>
              <a:t>。</a:t>
            </a:r>
          </a:p>
        </p:txBody>
      </p:sp>
    </p:spTree>
    <p:extLst>
      <p:ext uri="{BB962C8B-B14F-4D97-AF65-F5344CB8AC3E}">
        <p14:creationId xmlns:p14="http://schemas.microsoft.com/office/powerpoint/2010/main" val="13389338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反推整流罩打开程</a:t>
            </a:r>
            <a:r>
              <a:rPr lang="zh-CN" altLang="en-US" dirty="0" smtClean="0"/>
              <a:t>序</a:t>
            </a:r>
            <a:r>
              <a:rPr lang="en-US" altLang="zh-CN" dirty="0" smtClean="0"/>
              <a:t>-5</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a:t>
            </a:r>
            <a:r>
              <a:rPr lang="en-US" altLang="zh-CN" dirty="0" smtClean="0"/>
              <a:t>3</a:t>
            </a:r>
            <a:r>
              <a:rPr lang="zh-CN" altLang="en-US" dirty="0" smtClean="0"/>
              <a:t>）将</a:t>
            </a:r>
            <a:r>
              <a:rPr lang="zh-CN" altLang="en-US" dirty="0"/>
              <a:t>作动筒保险组件安装在伸出的活塞杆上。</a:t>
            </a:r>
          </a:p>
          <a:p>
            <a:r>
              <a:rPr lang="zh-CN" altLang="en-US" dirty="0"/>
              <a:t>（</a:t>
            </a:r>
            <a:r>
              <a:rPr lang="en-US" altLang="zh-CN" dirty="0"/>
              <a:t>4</a:t>
            </a:r>
            <a:r>
              <a:rPr lang="zh-CN" altLang="en-US" dirty="0"/>
              <a:t>）打开手摇泵上的回流阀，使反推作动筒的重力完全作用在锁定的作动筒上。</a:t>
            </a:r>
          </a:p>
          <a:p>
            <a:r>
              <a:rPr lang="zh-CN" altLang="en-US" dirty="0"/>
              <a:t>（</a:t>
            </a:r>
            <a:r>
              <a:rPr lang="en-US" altLang="zh-CN" dirty="0"/>
              <a:t>5</a:t>
            </a:r>
            <a:r>
              <a:rPr lang="zh-CN" altLang="en-US" dirty="0"/>
              <a:t>）在反推整流罩落下且其重量由锁定的作动筒支撑后，立即关闭手摇泵上的回流阀。</a:t>
            </a:r>
          </a:p>
          <a:p>
            <a:r>
              <a:rPr lang="zh-CN" altLang="en-US" dirty="0"/>
              <a:t>确保用锁定的打开作动筒支撑反推装置时，关闭手摇泵上的回流阀。如果回流阀保持在打开位置，则发动机滑油会继续从作动筒排放到手摇泵内。减少了发动机滑油会在随后关闭反推整流罩时，导致整流罩快速关闭，使人员受伤或设备损坏。</a:t>
            </a:r>
          </a:p>
          <a:p>
            <a:r>
              <a:rPr lang="zh-CN" altLang="en-US" dirty="0"/>
              <a:t>当手摇泵软管从开口作动筒断开</a:t>
            </a:r>
            <a:r>
              <a:rPr lang="en-US" altLang="zh-CN" dirty="0"/>
              <a:t>, </a:t>
            </a:r>
            <a:r>
              <a:rPr lang="zh-CN" altLang="en-US" dirty="0"/>
              <a:t>应小心。喷溅的滑油可能来自软管。发动机滑油有毒并会造成人员伤害。</a:t>
            </a:r>
          </a:p>
        </p:txBody>
      </p:sp>
    </p:spTree>
    <p:extLst>
      <p:ext uri="{BB962C8B-B14F-4D97-AF65-F5344CB8AC3E}">
        <p14:creationId xmlns:p14="http://schemas.microsoft.com/office/powerpoint/2010/main" val="15994661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人力打开反推整流罩</a:t>
            </a:r>
          </a:p>
        </p:txBody>
      </p:sp>
      <p:sp>
        <p:nvSpPr>
          <p:cNvPr id="3" name="内容占位符 2"/>
          <p:cNvSpPr>
            <a:spLocks noGrp="1"/>
          </p:cNvSpPr>
          <p:nvPr>
            <p:ph idx="1"/>
          </p:nvPr>
        </p:nvSpPr>
        <p:spPr/>
        <p:txBody>
          <a:bodyPr/>
          <a:lstStyle/>
          <a:p>
            <a:r>
              <a:rPr lang="zh-CN" altLang="en-US" dirty="0" smtClean="0"/>
              <a:t>建</a:t>
            </a:r>
            <a:r>
              <a:rPr lang="zh-CN" altLang="en-US" dirty="0"/>
              <a:t>议使用手摇泵程序。只有当打开作动筒不工作或手摇泵不可利用</a:t>
            </a:r>
            <a:r>
              <a:rPr lang="zh-CN" altLang="en-US" dirty="0" smtClean="0"/>
              <a:t>时，才</a:t>
            </a:r>
            <a:r>
              <a:rPr lang="zh-CN" altLang="en-US" dirty="0"/>
              <a:t>使用手动程序。</a:t>
            </a:r>
          </a:p>
          <a:p>
            <a:r>
              <a:rPr lang="zh-CN" altLang="en-US" dirty="0"/>
              <a:t>人力打开反推装置时要小心。需要大约</a:t>
            </a:r>
            <a:r>
              <a:rPr lang="en-US" altLang="zh-CN" dirty="0"/>
              <a:t>210</a:t>
            </a:r>
            <a:r>
              <a:rPr lang="zh-CN" altLang="en-US" dirty="0"/>
              <a:t>磅</a:t>
            </a:r>
            <a:r>
              <a:rPr lang="en-US" altLang="zh-CN" dirty="0"/>
              <a:t>(95</a:t>
            </a:r>
            <a:r>
              <a:rPr lang="zh-CN" altLang="en-US" dirty="0"/>
              <a:t>公斤</a:t>
            </a:r>
            <a:r>
              <a:rPr lang="en-US" altLang="zh-CN" dirty="0"/>
              <a:t>)</a:t>
            </a:r>
            <a:r>
              <a:rPr lang="zh-CN" altLang="en-US" dirty="0"/>
              <a:t>的力来抬起反推整流罩</a:t>
            </a:r>
            <a:r>
              <a:rPr lang="zh-CN" altLang="en-US" dirty="0" smtClean="0"/>
              <a:t>。</a:t>
            </a:r>
            <a:endParaRPr lang="en-US" altLang="zh-CN" dirty="0" smtClean="0"/>
          </a:p>
          <a:p>
            <a:r>
              <a:rPr lang="zh-CN" altLang="en-US" dirty="0" smtClean="0"/>
              <a:t>至</a:t>
            </a:r>
            <a:r>
              <a:rPr lang="zh-CN" altLang="en-US" dirty="0"/>
              <a:t>少安排两个人将反推装置从前端慢慢抬起到完全打开位置。如果不小心的话</a:t>
            </a:r>
            <a:r>
              <a:rPr lang="en-US" altLang="zh-CN" dirty="0"/>
              <a:t>, </a:t>
            </a:r>
            <a:r>
              <a:rPr lang="zh-CN" altLang="en-US" dirty="0"/>
              <a:t>会造成人员伤害或设备损坏</a:t>
            </a:r>
            <a:r>
              <a:rPr lang="zh-CN" altLang="en-US" dirty="0" smtClean="0"/>
              <a:t>。</a:t>
            </a:r>
            <a:endParaRPr lang="en-US" altLang="zh-CN" dirty="0" smtClean="0"/>
          </a:p>
          <a:p>
            <a:r>
              <a:rPr lang="zh-CN" altLang="en-US" dirty="0" smtClean="0"/>
              <a:t>不</a:t>
            </a:r>
            <a:r>
              <a:rPr lang="zh-CN" altLang="en-US" dirty="0"/>
              <a:t>要过快打开反推装置，这会在打开作动筒内造成真空，不仅迟滞作动筒运动，而且当关闭工序时作动锁解锁时，反推整流罩会突然关闭，这会伤害人员和损坏设备。</a:t>
            </a:r>
          </a:p>
          <a:p>
            <a:endParaRPr lang="zh-CN" altLang="en-US" dirty="0"/>
          </a:p>
        </p:txBody>
      </p:sp>
    </p:spTree>
    <p:extLst>
      <p:ext uri="{BB962C8B-B14F-4D97-AF65-F5344CB8AC3E}">
        <p14:creationId xmlns:p14="http://schemas.microsoft.com/office/powerpoint/2010/main" val="24263096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7592" y="0"/>
            <a:ext cx="11796816" cy="685800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5028870" y="2619036"/>
                <a:ext cx="2691772" cy="1569660"/>
              </a:xfrm>
              <a:prstGeom prst="rect">
                <a:avLst/>
              </a:prstGeom>
              <a:solidFill>
                <a:schemeClr val="bg2"/>
              </a:solidFill>
            </p:spPr>
            <p:txBody>
              <a:bodyPr wrap="squar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应用于</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B737NG</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海平面静态下能产</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生推力（磅）</a:t>
                </a: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19500</a:t>
                </a:r>
                <a14:m>
                  <m:oMath xmlns:m="http://schemas.openxmlformats.org/officeDocument/2006/math">
                    <m:r>
                      <a:rPr lang="en-US" altLang="zh-CN" sz="2400" i="1" dirty="0" smtClean="0">
                        <a:ln w="0"/>
                        <a:effectLst>
                          <a:outerShdw blurRad="38100" dist="19050" dir="2700000" algn="tl" rotWithShape="0">
                            <a:schemeClr val="dk1">
                              <a:alpha val="40000"/>
                            </a:schemeClr>
                          </a:outerShdw>
                        </a:effectLst>
                        <a:latin typeface="Cambria Math" panose="02040503050406030204" pitchFamily="18" charset="0"/>
                        <a:ea typeface="方正超粗黑_GBK" panose="03000509000000000000" pitchFamily="65" charset="-122"/>
                        <a:sym typeface="Symbol" panose="05050102010706020507" pitchFamily="18" charset="2"/>
                      </a:rPr>
                      <m:t></m:t>
                    </m:r>
                  </m:oMath>
                </a14:m>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27300</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028870" y="2619036"/>
                <a:ext cx="2691772" cy="1569660"/>
              </a:xfrm>
              <a:prstGeom prst="rect">
                <a:avLst/>
              </a:prstGeom>
              <a:blipFill rotWithShape="0">
                <a:blip r:embed="rId3"/>
                <a:stretch>
                  <a:fillRect l="-3846" t="-3891" r="-1810" b="-9728"/>
                </a:stretch>
              </a:blipFill>
            </p:spPr>
            <p:txBody>
              <a:bodyPr/>
              <a:lstStyle/>
              <a:p>
                <a:r>
                  <a:rPr lang="zh-CN" altLang="en-US">
                    <a:noFill/>
                  </a:rPr>
                  <a:t> </a:t>
                </a:r>
              </a:p>
            </p:txBody>
          </p:sp>
        </mc:Fallback>
      </mc:AlternateContent>
      <p:sp>
        <p:nvSpPr>
          <p:cNvPr id="6" name="圆角矩形 5"/>
          <p:cNvSpPr/>
          <p:nvPr/>
        </p:nvSpPr>
        <p:spPr>
          <a:xfrm>
            <a:off x="1380229" y="323491"/>
            <a:ext cx="3398808" cy="89283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380229" y="1401074"/>
            <a:ext cx="3398808" cy="89283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380229" y="2478657"/>
            <a:ext cx="3398808" cy="89283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380229" y="3556241"/>
            <a:ext cx="3398808" cy="89283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380229" y="5020573"/>
            <a:ext cx="3398808" cy="39681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380229" y="5988885"/>
            <a:ext cx="3398808" cy="42054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671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文本框 2"/>
          <p:cNvSpPr txBox="1"/>
          <p:nvPr/>
        </p:nvSpPr>
        <p:spPr>
          <a:xfrm>
            <a:off x="217053" y="116485"/>
            <a:ext cx="6321770" cy="646331"/>
          </a:xfrm>
          <a:prstGeom prst="rect">
            <a:avLst/>
          </a:prstGeom>
          <a:solidFill>
            <a:schemeClr val="bg2"/>
          </a:solidFill>
        </p:spPr>
        <p:txBody>
          <a:bodyPr wrap="square" rtlCol="0">
            <a:spAutoFit/>
          </a:bodyPr>
          <a:lstStyle/>
          <a:p>
            <a:pPr algn="ctr"/>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a:t>
            </a:r>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开支撑设备</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17053" y="948312"/>
            <a:ext cx="6106111" cy="1569660"/>
          </a:xfrm>
          <a:prstGeom prst="rect">
            <a:avLst/>
          </a:prstGeom>
          <a:solidFill>
            <a:schemeClr val="bg2"/>
          </a:solidFill>
        </p:spPr>
        <p:txBody>
          <a:bodyPr wrap="squar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开支撑设备可将反推整流罩支撑到发动机吊架上。即使是在更换发动机时，支撑设备也可以使反推整流罩保持在</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开位</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置，可</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以实现不拆卸反推整流罩更换发动机。 </a:t>
            </a:r>
          </a:p>
        </p:txBody>
      </p:sp>
    </p:spTree>
    <p:extLst>
      <p:ext uri="{BB962C8B-B14F-4D97-AF65-F5344CB8AC3E}">
        <p14:creationId xmlns:p14="http://schemas.microsoft.com/office/powerpoint/2010/main" val="19943289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4291" b="28822"/>
          <a:stretch/>
        </p:blipFill>
        <p:spPr>
          <a:xfrm>
            <a:off x="1066800" y="1034472"/>
            <a:ext cx="10058400" cy="3814619"/>
          </a:xfrm>
          <a:prstGeom prst="rect">
            <a:avLst/>
          </a:prstGeom>
        </p:spPr>
      </p:pic>
      <p:sp>
        <p:nvSpPr>
          <p:cNvPr id="3" name="文本框 2"/>
          <p:cNvSpPr txBox="1"/>
          <p:nvPr/>
        </p:nvSpPr>
        <p:spPr>
          <a:xfrm>
            <a:off x="2957946" y="5944628"/>
            <a:ext cx="6276109"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打开支撑设备</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5" name="直接箭头连接符 4"/>
          <p:cNvCxnSpPr>
            <a:stCxn id="6" idx="2"/>
          </p:cNvCxnSpPr>
          <p:nvPr/>
        </p:nvCxnSpPr>
        <p:spPr>
          <a:xfrm flipH="1">
            <a:off x="6273359" y="576441"/>
            <a:ext cx="516136" cy="20350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文本框 5"/>
          <p:cNvSpPr txBox="1"/>
          <p:nvPr/>
        </p:nvSpPr>
        <p:spPr>
          <a:xfrm>
            <a:off x="5773832" y="114776"/>
            <a:ext cx="2031325"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吊架连接横梁</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a:stCxn id="9" idx="2"/>
          </p:cNvCxnSpPr>
          <p:nvPr/>
        </p:nvCxnSpPr>
        <p:spPr>
          <a:xfrm>
            <a:off x="3196233" y="554258"/>
            <a:ext cx="886241" cy="2387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2221446" y="92593"/>
            <a:ext cx="1949573" cy="461665"/>
          </a:xfrm>
          <a:prstGeom prst="rect">
            <a:avLst/>
          </a:prstGeom>
          <a:solidFill>
            <a:schemeClr val="bg2"/>
          </a:solidFill>
        </p:spPr>
        <p:txBody>
          <a:bodyPr wrap="non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摇臂支架</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067274" y="406553"/>
            <a:ext cx="1949573" cy="461665"/>
          </a:xfrm>
          <a:prstGeom prst="rect">
            <a:avLst/>
          </a:prstGeom>
          <a:solidFill>
            <a:schemeClr val="bg2"/>
          </a:solidFill>
        </p:spPr>
        <p:txBody>
          <a:bodyPr wrap="non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摇臂支架</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1" name="直接箭头连接符 10"/>
          <p:cNvCxnSpPr>
            <a:stCxn id="10" idx="2"/>
          </p:cNvCxnSpPr>
          <p:nvPr/>
        </p:nvCxnSpPr>
        <p:spPr>
          <a:xfrm flipH="1">
            <a:off x="8031659" y="868218"/>
            <a:ext cx="1010402" cy="2138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flipH="1" flipV="1">
            <a:off x="9933721" y="3934615"/>
            <a:ext cx="531079" cy="1113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flipV="1">
            <a:off x="1902691" y="3902325"/>
            <a:ext cx="327904" cy="11453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1348693" y="5015345"/>
            <a:ext cx="1107996"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定位销</a:t>
            </a:r>
          </a:p>
        </p:txBody>
      </p:sp>
      <p:sp>
        <p:nvSpPr>
          <p:cNvPr id="19" name="文本框 18"/>
          <p:cNvSpPr txBox="1"/>
          <p:nvPr/>
        </p:nvSpPr>
        <p:spPr>
          <a:xfrm>
            <a:off x="271176" y="5586433"/>
            <a:ext cx="2351951" cy="830997"/>
          </a:xfrm>
          <a:prstGeom prst="rect">
            <a:avLst/>
          </a:prstGeom>
          <a:solidFill>
            <a:schemeClr val="bg2"/>
          </a:solidFill>
        </p:spPr>
        <p:txBody>
          <a:bodyPr wrap="square" rtlCol="0">
            <a:spAutoFit/>
          </a:bodyPr>
          <a:lstStyle/>
          <a:p>
            <a:r>
              <a:rPr lang="zh-CN" altLang="en-US" sz="2400"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定位销将梁组件连接到摇臂支架</a:t>
            </a:r>
          </a:p>
        </p:txBody>
      </p:sp>
      <p:sp>
        <p:nvSpPr>
          <p:cNvPr id="20" name="文本框 19"/>
          <p:cNvSpPr txBox="1"/>
          <p:nvPr/>
        </p:nvSpPr>
        <p:spPr>
          <a:xfrm>
            <a:off x="9910802" y="5015344"/>
            <a:ext cx="1107996"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定位销</a:t>
            </a:r>
          </a:p>
        </p:txBody>
      </p:sp>
      <p:cxnSp>
        <p:nvCxnSpPr>
          <p:cNvPr id="21" name="直接箭头连接符 20"/>
          <p:cNvCxnSpPr/>
          <p:nvPr/>
        </p:nvCxnSpPr>
        <p:spPr>
          <a:xfrm flipH="1" flipV="1">
            <a:off x="3238039" y="4442689"/>
            <a:ext cx="343065" cy="7630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flipV="1">
            <a:off x="8031659" y="4613128"/>
            <a:ext cx="923702" cy="633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3066486" y="5047634"/>
            <a:ext cx="1107996"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调节</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销</a:t>
            </a:r>
          </a:p>
        </p:txBody>
      </p:sp>
      <p:sp>
        <p:nvSpPr>
          <p:cNvPr id="26" name="文本框 25"/>
          <p:cNvSpPr txBox="1"/>
          <p:nvPr/>
        </p:nvSpPr>
        <p:spPr>
          <a:xfrm>
            <a:off x="7759372" y="5052214"/>
            <a:ext cx="1107996"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调节</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销</a:t>
            </a:r>
          </a:p>
        </p:txBody>
      </p:sp>
      <p:cxnSp>
        <p:nvCxnSpPr>
          <p:cNvPr id="27" name="直接箭头连接符 26"/>
          <p:cNvCxnSpPr/>
          <p:nvPr/>
        </p:nvCxnSpPr>
        <p:spPr>
          <a:xfrm flipH="1">
            <a:off x="10464800" y="1228436"/>
            <a:ext cx="757517" cy="9918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p:cNvCxnSpPr/>
          <p:nvPr/>
        </p:nvCxnSpPr>
        <p:spPr>
          <a:xfrm>
            <a:off x="897200" y="1034472"/>
            <a:ext cx="626733" cy="11396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文本框 30"/>
          <p:cNvSpPr txBox="1"/>
          <p:nvPr/>
        </p:nvSpPr>
        <p:spPr>
          <a:xfrm>
            <a:off x="432598" y="817456"/>
            <a:ext cx="1107996"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调节</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销</a:t>
            </a:r>
          </a:p>
        </p:txBody>
      </p:sp>
      <p:sp>
        <p:nvSpPr>
          <p:cNvPr id="32" name="文本框 31"/>
          <p:cNvSpPr txBox="1"/>
          <p:nvPr/>
        </p:nvSpPr>
        <p:spPr>
          <a:xfrm>
            <a:off x="10507085" y="997603"/>
            <a:ext cx="1107996"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调节</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销</a:t>
            </a:r>
          </a:p>
        </p:txBody>
      </p:sp>
      <p:cxnSp>
        <p:nvCxnSpPr>
          <p:cNvPr id="33" name="直接箭头连接符 32"/>
          <p:cNvCxnSpPr/>
          <p:nvPr/>
        </p:nvCxnSpPr>
        <p:spPr>
          <a:xfrm flipH="1">
            <a:off x="2171846" y="2220259"/>
            <a:ext cx="512664" cy="688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2189322" y="1880919"/>
            <a:ext cx="1107996"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梁组件</a:t>
            </a:r>
          </a:p>
        </p:txBody>
      </p:sp>
      <p:cxnSp>
        <p:nvCxnSpPr>
          <p:cNvPr id="36" name="直接箭头连接符 35"/>
          <p:cNvCxnSpPr/>
          <p:nvPr/>
        </p:nvCxnSpPr>
        <p:spPr>
          <a:xfrm flipH="1" flipV="1">
            <a:off x="10096646" y="3144951"/>
            <a:ext cx="682264" cy="507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10238475" y="3526936"/>
            <a:ext cx="1107996"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梁组件</a:t>
            </a:r>
          </a:p>
        </p:txBody>
      </p:sp>
      <p:cxnSp>
        <p:nvCxnSpPr>
          <p:cNvPr id="39" name="直接箭头连接符 38"/>
          <p:cNvCxnSpPr/>
          <p:nvPr/>
        </p:nvCxnSpPr>
        <p:spPr>
          <a:xfrm>
            <a:off x="5948520" y="1935832"/>
            <a:ext cx="1346582" cy="5000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flipH="1">
            <a:off x="4851949" y="1710372"/>
            <a:ext cx="50377" cy="657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4185169" y="749550"/>
            <a:ext cx="1755311" cy="1200329"/>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锁</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销将横梁固定到发动机吊架</a:t>
            </a:r>
          </a:p>
        </p:txBody>
      </p:sp>
      <p:cxnSp>
        <p:nvCxnSpPr>
          <p:cNvPr id="44" name="直接箭头连接符 43"/>
          <p:cNvCxnSpPr>
            <a:stCxn id="48" idx="0"/>
          </p:cNvCxnSpPr>
          <p:nvPr/>
        </p:nvCxnSpPr>
        <p:spPr>
          <a:xfrm flipH="1" flipV="1">
            <a:off x="4902326" y="2933804"/>
            <a:ext cx="1115836" cy="16717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a:stCxn id="48" idx="0"/>
          </p:cNvCxnSpPr>
          <p:nvPr/>
        </p:nvCxnSpPr>
        <p:spPr>
          <a:xfrm flipV="1">
            <a:off x="6018162" y="3006360"/>
            <a:ext cx="1171734" cy="1599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文本框 47"/>
          <p:cNvSpPr txBox="1"/>
          <p:nvPr/>
        </p:nvSpPr>
        <p:spPr>
          <a:xfrm>
            <a:off x="4846428" y="4605555"/>
            <a:ext cx="2343468" cy="1200329"/>
          </a:xfrm>
          <a:prstGeom prst="rect">
            <a:avLst/>
          </a:prstGeom>
          <a:solidFill>
            <a:schemeClr val="bg2"/>
          </a:solidFill>
        </p:spPr>
        <p:txBody>
          <a:bodyPr wrap="squar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锁销</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将</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度摇臂支架连接到吊架连接横梁</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438991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反推整流罩</a:t>
            </a:r>
            <a:r>
              <a:rPr lang="en-US" altLang="zh-CN" dirty="0" smtClean="0"/>
              <a:t>65</a:t>
            </a:r>
            <a:r>
              <a:rPr lang="en-US" altLang="zh-CN" dirty="0">
                <a:sym typeface="Symbol" panose="05050102010706020507" pitchFamily="18" charset="2"/>
              </a:rPr>
              <a:t></a:t>
            </a:r>
            <a:r>
              <a:rPr lang="zh-CN" altLang="en-US" dirty="0"/>
              <a:t>打开支撑设备</a:t>
            </a:r>
          </a:p>
        </p:txBody>
      </p:sp>
      <p:sp>
        <p:nvSpPr>
          <p:cNvPr id="3" name="内容占位符 2"/>
          <p:cNvSpPr>
            <a:spLocks noGrp="1"/>
          </p:cNvSpPr>
          <p:nvPr>
            <p:ph idx="1"/>
          </p:nvPr>
        </p:nvSpPr>
        <p:spPr/>
        <p:txBody>
          <a:bodyPr/>
          <a:lstStyle/>
          <a:p>
            <a:r>
              <a:rPr lang="en-US" altLang="zh-CN" dirty="0" smtClean="0"/>
              <a:t>65</a:t>
            </a:r>
            <a:r>
              <a:rPr lang="en-US" altLang="zh-CN" dirty="0" smtClean="0">
                <a:sym typeface="Symbol" panose="05050102010706020507" pitchFamily="18" charset="2"/>
              </a:rPr>
              <a:t></a:t>
            </a:r>
            <a:r>
              <a:rPr lang="zh-CN" altLang="en-US" dirty="0" smtClean="0"/>
              <a:t>打</a:t>
            </a:r>
            <a:r>
              <a:rPr lang="zh-CN" altLang="en-US" dirty="0"/>
              <a:t>开支撑设备由吊架连接横梁、摇臂支架、梁组件、定位销和锁销组成</a:t>
            </a:r>
            <a:r>
              <a:rPr lang="zh-CN" altLang="en-US" dirty="0" smtClean="0"/>
              <a:t>。</a:t>
            </a:r>
            <a:endParaRPr lang="zh-CN" altLang="en-US" dirty="0"/>
          </a:p>
          <a:p>
            <a:r>
              <a:rPr lang="zh-CN" altLang="en-US" dirty="0"/>
              <a:t>二个锁销可将横梁连接到发动机吊架上的二个</a:t>
            </a:r>
            <a:r>
              <a:rPr lang="en-US" altLang="zh-CN" dirty="0"/>
              <a:t>U</a:t>
            </a:r>
            <a:r>
              <a:rPr lang="zh-CN" altLang="en-US" dirty="0"/>
              <a:t>形叉头支架上</a:t>
            </a:r>
            <a:r>
              <a:rPr lang="zh-CN" altLang="en-US" dirty="0" smtClean="0"/>
              <a:t>。</a:t>
            </a:r>
            <a:endParaRPr lang="en-US" altLang="zh-CN" dirty="0" smtClean="0"/>
          </a:p>
          <a:p>
            <a:r>
              <a:rPr lang="zh-CN" altLang="en-US" dirty="0" smtClean="0"/>
              <a:t>二</a:t>
            </a:r>
            <a:r>
              <a:rPr lang="zh-CN" altLang="en-US" dirty="0"/>
              <a:t>个锁销将两个</a:t>
            </a:r>
            <a:r>
              <a:rPr lang="en-US" altLang="zh-CN" dirty="0" smtClean="0"/>
              <a:t>65</a:t>
            </a:r>
            <a:r>
              <a:rPr lang="en-US" altLang="zh-CN" dirty="0">
                <a:sym typeface="Symbol" panose="05050102010706020507" pitchFamily="18" charset="2"/>
              </a:rPr>
              <a:t> </a:t>
            </a:r>
            <a:r>
              <a:rPr lang="zh-CN" altLang="en-US" dirty="0" smtClean="0"/>
              <a:t>摇</a:t>
            </a:r>
            <a:r>
              <a:rPr lang="zh-CN" altLang="en-US" dirty="0"/>
              <a:t>臂支架连接到吊架连接横梁</a:t>
            </a:r>
            <a:r>
              <a:rPr lang="zh-CN" altLang="en-US" dirty="0" smtClean="0"/>
              <a:t>；</a:t>
            </a:r>
            <a:endParaRPr lang="en-US" altLang="zh-CN" dirty="0" smtClean="0"/>
          </a:p>
          <a:p>
            <a:r>
              <a:rPr lang="zh-CN" altLang="en-US" dirty="0" smtClean="0"/>
              <a:t>定</a:t>
            </a:r>
            <a:r>
              <a:rPr lang="zh-CN" altLang="en-US" dirty="0"/>
              <a:t>位销将梁组件连接到摇臂支架。</a:t>
            </a:r>
          </a:p>
          <a:p>
            <a:r>
              <a:rPr lang="en-US" altLang="zh-CN" dirty="0" smtClean="0"/>
              <a:t>65</a:t>
            </a:r>
            <a:r>
              <a:rPr lang="en-US" altLang="zh-CN" dirty="0">
                <a:sym typeface="Symbol" panose="05050102010706020507" pitchFamily="18" charset="2"/>
              </a:rPr>
              <a:t> </a:t>
            </a:r>
            <a:r>
              <a:rPr lang="zh-CN" altLang="en-US" dirty="0" smtClean="0"/>
              <a:t>打</a:t>
            </a:r>
            <a:r>
              <a:rPr lang="zh-CN" altLang="en-US" dirty="0"/>
              <a:t>开支撑设备的连接关系是：梁组</a:t>
            </a:r>
            <a:r>
              <a:rPr lang="zh-CN" altLang="en-US" dirty="0" smtClean="0"/>
              <a:t>件</a:t>
            </a:r>
            <a:r>
              <a:rPr lang="zh-CN" altLang="en-US" dirty="0" smtClean="0">
                <a:sym typeface="Symbol" panose="05050102010706020507" pitchFamily="18" charset="2"/>
              </a:rPr>
              <a:t></a:t>
            </a:r>
            <a:r>
              <a:rPr lang="zh-CN" altLang="en-US" dirty="0" smtClean="0"/>
              <a:t>（</a:t>
            </a:r>
            <a:r>
              <a:rPr lang="en-US" altLang="zh-CN" dirty="0"/>
              <a:t>2</a:t>
            </a:r>
            <a:r>
              <a:rPr lang="zh-CN" altLang="en-US" dirty="0"/>
              <a:t>个定位</a:t>
            </a:r>
            <a:r>
              <a:rPr lang="zh-CN" altLang="en-US" dirty="0" smtClean="0"/>
              <a:t>销</a:t>
            </a:r>
            <a:r>
              <a:rPr lang="zh-CN" altLang="en-US" dirty="0" smtClean="0">
                <a:sym typeface="Symbol" panose="05050102010706020507" pitchFamily="18" charset="2"/>
              </a:rPr>
              <a:t></a:t>
            </a:r>
            <a:r>
              <a:rPr lang="zh-CN" altLang="en-US" dirty="0" smtClean="0"/>
              <a:t>摇</a:t>
            </a:r>
            <a:r>
              <a:rPr lang="zh-CN" altLang="en-US" dirty="0"/>
              <a:t>臂支</a:t>
            </a:r>
            <a:r>
              <a:rPr lang="zh-CN" altLang="en-US" dirty="0" smtClean="0"/>
              <a:t>架</a:t>
            </a:r>
            <a:r>
              <a:rPr lang="zh-CN" altLang="en-US" dirty="0" smtClean="0">
                <a:sym typeface="Symbol" panose="05050102010706020507" pitchFamily="18" charset="2"/>
              </a:rPr>
              <a:t></a:t>
            </a:r>
            <a:r>
              <a:rPr lang="en-US" altLang="zh-CN" dirty="0" smtClean="0"/>
              <a:t>2</a:t>
            </a:r>
            <a:r>
              <a:rPr lang="zh-CN" altLang="en-US" dirty="0"/>
              <a:t>个锁销</a:t>
            </a:r>
            <a:r>
              <a:rPr lang="zh-CN" altLang="en-US" dirty="0" smtClean="0"/>
              <a:t>）</a:t>
            </a:r>
            <a:r>
              <a:rPr lang="zh-CN" altLang="en-US" dirty="0" smtClean="0">
                <a:sym typeface="Symbol" panose="05050102010706020507" pitchFamily="18" charset="2"/>
              </a:rPr>
              <a:t></a:t>
            </a:r>
            <a:r>
              <a:rPr lang="zh-CN" altLang="en-US" dirty="0" smtClean="0"/>
              <a:t>横梁</a:t>
            </a:r>
            <a:r>
              <a:rPr lang="zh-CN" altLang="en-US" dirty="0" smtClean="0">
                <a:sym typeface="Symbol" panose="05050102010706020507" pitchFamily="18" charset="2"/>
              </a:rPr>
              <a:t></a:t>
            </a:r>
            <a:r>
              <a:rPr lang="zh-CN" altLang="en-US" dirty="0" smtClean="0"/>
              <a:t>（</a:t>
            </a:r>
            <a:r>
              <a:rPr lang="en-US" altLang="zh-CN" dirty="0"/>
              <a:t>2</a:t>
            </a:r>
            <a:r>
              <a:rPr lang="zh-CN" altLang="en-US" dirty="0"/>
              <a:t>个锁销</a:t>
            </a:r>
            <a:r>
              <a:rPr lang="zh-CN" altLang="en-US" dirty="0" smtClean="0"/>
              <a:t>）</a:t>
            </a:r>
            <a:r>
              <a:rPr lang="zh-CN" altLang="en-US" dirty="0" smtClean="0">
                <a:sym typeface="Symbol" panose="05050102010706020507" pitchFamily="18" charset="2"/>
              </a:rPr>
              <a:t></a:t>
            </a:r>
            <a:r>
              <a:rPr lang="zh-CN" altLang="en-US" dirty="0" smtClean="0"/>
              <a:t>发</a:t>
            </a:r>
            <a:r>
              <a:rPr lang="zh-CN" altLang="en-US" dirty="0"/>
              <a:t>动机吊架。</a:t>
            </a:r>
          </a:p>
          <a:p>
            <a:endParaRPr lang="zh-CN" altLang="en-US" dirty="0"/>
          </a:p>
        </p:txBody>
      </p:sp>
    </p:spTree>
    <p:extLst>
      <p:ext uri="{BB962C8B-B14F-4D97-AF65-F5344CB8AC3E}">
        <p14:creationId xmlns:p14="http://schemas.microsoft.com/office/powerpoint/2010/main" val="17506308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76200"/>
            <a:ext cx="10058400" cy="6705600"/>
          </a:xfrm>
          <a:prstGeom prst="rect">
            <a:avLst/>
          </a:prstGeom>
        </p:spPr>
      </p:pic>
      <p:sp>
        <p:nvSpPr>
          <p:cNvPr id="3" name="文本框 2"/>
          <p:cNvSpPr txBox="1"/>
          <p:nvPr/>
        </p:nvSpPr>
        <p:spPr>
          <a:xfrm>
            <a:off x="2957946" y="5944628"/>
            <a:ext cx="6276109"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打开支撑设备</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221446" y="92593"/>
            <a:ext cx="1949573" cy="461665"/>
          </a:xfrm>
          <a:prstGeom prst="rect">
            <a:avLst/>
          </a:prstGeom>
          <a:solidFill>
            <a:schemeClr val="bg2"/>
          </a:solidFill>
        </p:spPr>
        <p:txBody>
          <a:bodyPr wrap="non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摇臂支架</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1113450" y="4858250"/>
            <a:ext cx="1107996"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定位销</a:t>
            </a:r>
          </a:p>
        </p:txBody>
      </p:sp>
      <p:sp>
        <p:nvSpPr>
          <p:cNvPr id="6" name="文本框 5"/>
          <p:cNvSpPr txBox="1"/>
          <p:nvPr/>
        </p:nvSpPr>
        <p:spPr>
          <a:xfrm>
            <a:off x="1144219" y="1097266"/>
            <a:ext cx="1107996"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调节</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销</a:t>
            </a:r>
          </a:p>
        </p:txBody>
      </p:sp>
      <p:sp>
        <p:nvSpPr>
          <p:cNvPr id="7" name="文本框 6"/>
          <p:cNvSpPr txBox="1"/>
          <p:nvPr/>
        </p:nvSpPr>
        <p:spPr>
          <a:xfrm>
            <a:off x="5477291" y="3654868"/>
            <a:ext cx="1107996"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梁组件</a:t>
            </a:r>
          </a:p>
        </p:txBody>
      </p:sp>
      <p:sp>
        <p:nvSpPr>
          <p:cNvPr id="9" name="文本框 8"/>
          <p:cNvSpPr txBox="1"/>
          <p:nvPr/>
        </p:nvSpPr>
        <p:spPr>
          <a:xfrm>
            <a:off x="5080337" y="92593"/>
            <a:ext cx="2031325"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吊架连接横梁</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0" name="直接箭头连接符 9"/>
          <p:cNvCxnSpPr>
            <a:stCxn id="9" idx="2"/>
          </p:cNvCxnSpPr>
          <p:nvPr/>
        </p:nvCxnSpPr>
        <p:spPr>
          <a:xfrm flipH="1">
            <a:off x="5966578" y="554258"/>
            <a:ext cx="129422" cy="1833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a:stCxn id="4" idx="2"/>
          </p:cNvCxnSpPr>
          <p:nvPr/>
        </p:nvCxnSpPr>
        <p:spPr>
          <a:xfrm>
            <a:off x="3196233" y="554258"/>
            <a:ext cx="882308" cy="2138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7759372" y="69273"/>
            <a:ext cx="1949573" cy="461665"/>
          </a:xfrm>
          <a:prstGeom prst="rect">
            <a:avLst/>
          </a:prstGeom>
          <a:solidFill>
            <a:schemeClr val="bg2"/>
          </a:solidFill>
        </p:spPr>
        <p:txBody>
          <a:bodyPr wrap="non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摇臂支架</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5" name="直接箭头连接符 14"/>
          <p:cNvCxnSpPr>
            <a:stCxn id="14" idx="2"/>
          </p:cNvCxnSpPr>
          <p:nvPr/>
        </p:nvCxnSpPr>
        <p:spPr>
          <a:xfrm flipH="1">
            <a:off x="8232417" y="530938"/>
            <a:ext cx="501742" cy="2008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a:stCxn id="7" idx="1"/>
          </p:cNvCxnSpPr>
          <p:nvPr/>
        </p:nvCxnSpPr>
        <p:spPr>
          <a:xfrm flipH="1">
            <a:off x="3284779" y="3885701"/>
            <a:ext cx="2192512" cy="148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p:nvPr/>
        </p:nvCxnSpPr>
        <p:spPr>
          <a:xfrm flipV="1">
            <a:off x="6585287" y="3752163"/>
            <a:ext cx="2648768" cy="1335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5" idx="0"/>
          </p:cNvCxnSpPr>
          <p:nvPr/>
        </p:nvCxnSpPr>
        <p:spPr>
          <a:xfrm flipV="1">
            <a:off x="1667448" y="3503326"/>
            <a:ext cx="758349" cy="1354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10695711" y="2826250"/>
            <a:ext cx="1107996"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定位销</a:t>
            </a:r>
          </a:p>
        </p:txBody>
      </p:sp>
      <p:cxnSp>
        <p:nvCxnSpPr>
          <p:cNvPr id="26" name="直接箭头连接符 25"/>
          <p:cNvCxnSpPr>
            <a:stCxn id="25" idx="1"/>
          </p:cNvCxnSpPr>
          <p:nvPr/>
        </p:nvCxnSpPr>
        <p:spPr>
          <a:xfrm flipH="1">
            <a:off x="10017204" y="3057083"/>
            <a:ext cx="678507" cy="334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27"/>
          <p:cNvSpPr/>
          <p:nvPr/>
        </p:nvSpPr>
        <p:spPr>
          <a:xfrm>
            <a:off x="9636781" y="4116533"/>
            <a:ext cx="380424" cy="741717"/>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a:stCxn id="6" idx="2"/>
          </p:cNvCxnSpPr>
          <p:nvPr/>
        </p:nvCxnSpPr>
        <p:spPr>
          <a:xfrm>
            <a:off x="1698217" y="1558931"/>
            <a:ext cx="553997" cy="478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p:cNvCxnSpPr/>
          <p:nvPr/>
        </p:nvCxnSpPr>
        <p:spPr>
          <a:xfrm flipH="1" flipV="1">
            <a:off x="9677293" y="1755206"/>
            <a:ext cx="985126" cy="180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10356458" y="5713795"/>
            <a:ext cx="1107996"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调节</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销</a:t>
            </a:r>
          </a:p>
        </p:txBody>
      </p:sp>
      <p:cxnSp>
        <p:nvCxnSpPr>
          <p:cNvPr id="34" name="直接箭头连接符 33"/>
          <p:cNvCxnSpPr/>
          <p:nvPr/>
        </p:nvCxnSpPr>
        <p:spPr>
          <a:xfrm flipH="1" flipV="1">
            <a:off x="10075634" y="5240419"/>
            <a:ext cx="749484" cy="456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956188" y="5319915"/>
            <a:ext cx="1107996"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调节</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销</a:t>
            </a:r>
          </a:p>
        </p:txBody>
      </p:sp>
      <p:cxnSp>
        <p:nvCxnSpPr>
          <p:cNvPr id="36" name="直接箭头连接符 35"/>
          <p:cNvCxnSpPr/>
          <p:nvPr/>
        </p:nvCxnSpPr>
        <p:spPr>
          <a:xfrm flipH="1" flipV="1">
            <a:off x="3833785" y="5237735"/>
            <a:ext cx="1122403" cy="2639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文本框 30"/>
          <p:cNvSpPr txBox="1"/>
          <p:nvPr/>
        </p:nvSpPr>
        <p:spPr>
          <a:xfrm>
            <a:off x="10525035" y="1704892"/>
            <a:ext cx="1107996"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调节</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销</a:t>
            </a:r>
          </a:p>
        </p:txBody>
      </p:sp>
    </p:spTree>
    <p:extLst>
      <p:ext uri="{BB962C8B-B14F-4D97-AF65-F5344CB8AC3E}">
        <p14:creationId xmlns:p14="http://schemas.microsoft.com/office/powerpoint/2010/main" val="32279207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76200"/>
            <a:ext cx="10058400" cy="6705600"/>
          </a:xfrm>
          <a:prstGeom prst="rect">
            <a:avLst/>
          </a:prstGeom>
        </p:spPr>
      </p:pic>
      <p:sp>
        <p:nvSpPr>
          <p:cNvPr id="3" name="文本框 2"/>
          <p:cNvSpPr txBox="1"/>
          <p:nvPr/>
        </p:nvSpPr>
        <p:spPr>
          <a:xfrm>
            <a:off x="2957946" y="245792"/>
            <a:ext cx="6276109"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反推整流罩</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65</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打开支撑设备</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424841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a:fillRect/>
          </a:stretch>
        </p:blipFill>
        <p:spPr>
          <a:xfrm>
            <a:off x="4689535" y="329940"/>
            <a:ext cx="7431113" cy="6198120"/>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14291" b="28822"/>
          <a:stretch/>
        </p:blipFill>
        <p:spPr>
          <a:xfrm>
            <a:off x="0" y="329940"/>
            <a:ext cx="6460708" cy="2450205"/>
          </a:xfrm>
          <a:prstGeom prst="rect">
            <a:avLst/>
          </a:prstGeom>
          <a:ln w="28575">
            <a:solidFill>
              <a:schemeClr val="accent4"/>
            </a:solidFill>
          </a:ln>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23772" t="41598" r="34354" b="29201"/>
          <a:stretch/>
        </p:blipFill>
        <p:spPr>
          <a:xfrm>
            <a:off x="193964" y="2881746"/>
            <a:ext cx="5375563" cy="2499166"/>
          </a:xfrm>
          <a:prstGeom prst="rect">
            <a:avLst/>
          </a:prstGeom>
          <a:ln w="28575">
            <a:solidFill>
              <a:schemeClr val="accent4"/>
            </a:solidFill>
          </a:ln>
        </p:spPr>
      </p:pic>
      <p:sp>
        <p:nvSpPr>
          <p:cNvPr id="7" name="文本框 6"/>
          <p:cNvSpPr txBox="1"/>
          <p:nvPr/>
        </p:nvSpPr>
        <p:spPr>
          <a:xfrm>
            <a:off x="1677409" y="4817879"/>
            <a:ext cx="1980029" cy="461665"/>
          </a:xfrm>
          <a:prstGeom prst="rect">
            <a:avLst/>
          </a:prstGeom>
          <a:solidFill>
            <a:schemeClr val="bg2"/>
          </a:solidFill>
        </p:spPr>
        <p:txBody>
          <a:bodyPr wrap="none" rtlCol="0">
            <a:spAutoFit/>
          </a:bodyPr>
          <a:lstStyle/>
          <a:p>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U</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形叉头支</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架</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8" name="直接箭头连接符 7"/>
          <p:cNvCxnSpPr/>
          <p:nvPr/>
        </p:nvCxnSpPr>
        <p:spPr>
          <a:xfrm flipH="1" flipV="1">
            <a:off x="1677409" y="3830128"/>
            <a:ext cx="850131" cy="987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flipV="1">
            <a:off x="2945921" y="4097530"/>
            <a:ext cx="1582947" cy="7203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46457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反推整流罩</a:t>
            </a:r>
            <a:r>
              <a:rPr lang="en-US" altLang="zh-CN" dirty="0" smtClean="0"/>
              <a:t>65</a:t>
            </a:r>
            <a:r>
              <a:rPr lang="en-US" altLang="zh-CN" dirty="0">
                <a:sym typeface="Symbol" panose="05050102010706020507" pitchFamily="18" charset="2"/>
              </a:rPr>
              <a:t></a:t>
            </a:r>
            <a:r>
              <a:rPr lang="zh-CN" altLang="en-US" dirty="0"/>
              <a:t>打开支撑设</a:t>
            </a:r>
            <a:r>
              <a:rPr lang="zh-CN" altLang="en-US" dirty="0" smtClean="0"/>
              <a:t>备基本操作程序</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smtClean="0"/>
              <a:t>（</a:t>
            </a:r>
            <a:r>
              <a:rPr lang="en-US" altLang="zh-CN" dirty="0"/>
              <a:t>1</a:t>
            </a:r>
            <a:r>
              <a:rPr lang="zh-CN" altLang="en-US" dirty="0"/>
              <a:t>）打开内侧和外侧反推整流罩</a:t>
            </a:r>
          </a:p>
          <a:p>
            <a:r>
              <a:rPr lang="zh-CN" altLang="en-US" dirty="0"/>
              <a:t>（</a:t>
            </a:r>
            <a:r>
              <a:rPr lang="en-US" altLang="zh-CN" dirty="0"/>
              <a:t>2</a:t>
            </a:r>
            <a:r>
              <a:rPr lang="zh-CN" altLang="en-US" dirty="0"/>
              <a:t>）将吊挂设备安装到外侧反推整流罩连接点</a:t>
            </a:r>
          </a:p>
          <a:p>
            <a:r>
              <a:rPr lang="zh-CN" altLang="en-US" dirty="0"/>
              <a:t>（</a:t>
            </a:r>
            <a:r>
              <a:rPr lang="en-US" altLang="zh-CN" dirty="0"/>
              <a:t>3</a:t>
            </a:r>
            <a:r>
              <a:rPr lang="zh-CN" altLang="en-US" dirty="0"/>
              <a:t>）拆开外侧反推整流罩上的打开作动筒</a:t>
            </a:r>
          </a:p>
          <a:p>
            <a:r>
              <a:rPr lang="zh-CN" altLang="en-US" dirty="0"/>
              <a:t>（</a:t>
            </a:r>
            <a:r>
              <a:rPr lang="en-US" altLang="zh-CN" dirty="0"/>
              <a:t>4</a:t>
            </a:r>
            <a:r>
              <a:rPr lang="zh-CN" altLang="en-US" dirty="0"/>
              <a:t>）连接安装</a:t>
            </a:r>
            <a:r>
              <a:rPr lang="en-US" altLang="zh-CN" dirty="0"/>
              <a:t>65°</a:t>
            </a:r>
            <a:r>
              <a:rPr lang="zh-CN" altLang="en-US" dirty="0"/>
              <a:t>打开支撑设备</a:t>
            </a:r>
          </a:p>
          <a:p>
            <a:r>
              <a:rPr lang="en-US" altLang="zh-CN" dirty="0"/>
              <a:t>-</a:t>
            </a:r>
            <a:r>
              <a:rPr lang="zh-CN" altLang="en-US" dirty="0"/>
              <a:t>用吊挂设备缓慢拉起反推整流罩，直到可安装</a:t>
            </a:r>
            <a:r>
              <a:rPr lang="en-US" altLang="zh-CN" dirty="0"/>
              <a:t>65</a:t>
            </a:r>
            <a:r>
              <a:rPr lang="zh-CN" altLang="en-US" dirty="0"/>
              <a:t>度摇臂支架；</a:t>
            </a:r>
          </a:p>
          <a:p>
            <a:r>
              <a:rPr lang="en-US" altLang="zh-CN" dirty="0"/>
              <a:t>-</a:t>
            </a:r>
            <a:r>
              <a:rPr lang="zh-CN" altLang="en-US" dirty="0"/>
              <a:t>用二个锁销将</a:t>
            </a:r>
            <a:r>
              <a:rPr lang="en-US" altLang="zh-CN" dirty="0"/>
              <a:t>65</a:t>
            </a:r>
            <a:r>
              <a:rPr lang="zh-CN" altLang="en-US" dirty="0"/>
              <a:t>度摇臂支架连接到发动机吊架连接横梁上；</a:t>
            </a:r>
          </a:p>
          <a:p>
            <a:r>
              <a:rPr lang="en-US" altLang="zh-CN" dirty="0"/>
              <a:t>-</a:t>
            </a:r>
            <a:r>
              <a:rPr lang="zh-CN" altLang="en-US" dirty="0"/>
              <a:t>在</a:t>
            </a:r>
            <a:r>
              <a:rPr lang="en-US" altLang="zh-CN" dirty="0"/>
              <a:t>65</a:t>
            </a:r>
            <a:r>
              <a:rPr lang="zh-CN" altLang="en-US" dirty="0"/>
              <a:t>度摇臂支架上用止动销安装梁组件。梁组件较长的一侧朝前；</a:t>
            </a:r>
          </a:p>
          <a:p>
            <a:r>
              <a:rPr lang="zh-CN" altLang="en-US" dirty="0"/>
              <a:t>（</a:t>
            </a:r>
            <a:r>
              <a:rPr lang="en-US" altLang="zh-CN" dirty="0"/>
              <a:t>5</a:t>
            </a:r>
            <a:r>
              <a:rPr lang="zh-CN" altLang="en-US" dirty="0"/>
              <a:t>）操作起重设备，缓慢放下反推整流罩直到由</a:t>
            </a:r>
            <a:r>
              <a:rPr lang="en-US" altLang="zh-CN" dirty="0"/>
              <a:t>65</a:t>
            </a:r>
            <a:r>
              <a:rPr lang="zh-CN" altLang="en-US" dirty="0"/>
              <a:t>度撑开设备支撑所有反推整流罩的重量。</a:t>
            </a:r>
          </a:p>
          <a:p>
            <a:r>
              <a:rPr lang="zh-CN" altLang="en-US" dirty="0"/>
              <a:t>反推整流罩完全由支撑设备保持在打开状态。</a:t>
            </a:r>
          </a:p>
          <a:p>
            <a:endParaRPr lang="zh-CN" altLang="en-US" dirty="0"/>
          </a:p>
        </p:txBody>
      </p:sp>
    </p:spTree>
    <p:extLst>
      <p:ext uri="{BB962C8B-B14F-4D97-AF65-F5344CB8AC3E}">
        <p14:creationId xmlns:p14="http://schemas.microsoft.com/office/powerpoint/2010/main" val="39984148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44454" y="0"/>
            <a:ext cx="9903092" cy="6858000"/>
          </a:xfrm>
          <a:prstGeom prst="rect">
            <a:avLst/>
          </a:prstGeom>
        </p:spPr>
      </p:pic>
      <p:sp>
        <p:nvSpPr>
          <p:cNvPr id="3" name="文本框 2"/>
          <p:cNvSpPr txBox="1"/>
          <p:nvPr/>
        </p:nvSpPr>
        <p:spPr>
          <a:xfrm>
            <a:off x="8702965" y="2120774"/>
            <a:ext cx="2279072"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前安装节</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7622311" y="6018519"/>
            <a:ext cx="2279072" cy="646331"/>
          </a:xfrm>
          <a:prstGeom prst="rect">
            <a:avLst/>
          </a:prstGeom>
          <a:solidFill>
            <a:schemeClr val="bg2"/>
          </a:solidFill>
        </p:spPr>
        <p:txBody>
          <a:bodyPr wrap="square" rtlCol="0">
            <a:spAutoFit/>
          </a:bodyPr>
          <a:lstStyle/>
          <a:p>
            <a:pPr algn="ctr"/>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安装节</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109048" y="1232427"/>
            <a:ext cx="1788763" cy="2585323"/>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发动机安装节把发动机连接和固定到</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吊架</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上，最终连接到飞机结构上。安装节还把发动机</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、垂直的和侧向的</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载荷</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及</a:t>
            </a:r>
            <a:r>
              <a:rPr lang="zh-CN" altLang="en-US"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扭矩</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传到飞机结构。</a:t>
            </a:r>
            <a:endPar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9195471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sp>
        <p:nvSpPr>
          <p:cNvPr id="5" name="文本框 4"/>
          <p:cNvSpPr txBox="1"/>
          <p:nvPr/>
        </p:nvSpPr>
        <p:spPr>
          <a:xfrm>
            <a:off x="1146226" y="188457"/>
            <a:ext cx="2279072"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前安装节</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flipH="1" flipV="1">
            <a:off x="5446554" y="2991652"/>
            <a:ext cx="2057907" cy="1761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9" idx="2"/>
          </p:cNvCxnSpPr>
          <p:nvPr/>
        </p:nvCxnSpPr>
        <p:spPr>
          <a:xfrm>
            <a:off x="1972875" y="1781354"/>
            <a:ext cx="2461103" cy="935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264989" y="1319689"/>
            <a:ext cx="1415772"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扇框架</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1" name="直接箭头连接符 10"/>
          <p:cNvCxnSpPr/>
          <p:nvPr/>
        </p:nvCxnSpPr>
        <p:spPr>
          <a:xfrm flipH="1">
            <a:off x="8212347" y="1009291"/>
            <a:ext cx="767751" cy="225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272212" y="547626"/>
            <a:ext cx="1415772"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进气机匣</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4" name="文本框 13"/>
          <p:cNvSpPr txBox="1"/>
          <p:nvPr/>
        </p:nvSpPr>
        <p:spPr>
          <a:xfrm>
            <a:off x="4109196" y="119360"/>
            <a:ext cx="2780235" cy="1200329"/>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发动机前安装节位于风扇框架外部壳体</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12:00</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9" name="文本框 18"/>
          <p:cNvSpPr txBox="1"/>
          <p:nvPr/>
        </p:nvSpPr>
        <p:spPr>
          <a:xfrm>
            <a:off x="7504461" y="4593415"/>
            <a:ext cx="1415772"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悬挂接头</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H="1" flipV="1">
            <a:off x="5700630" y="5439965"/>
            <a:ext cx="1985506" cy="645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564326" y="5934027"/>
            <a:ext cx="1415772"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框架接头</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969912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46856" y="0"/>
            <a:ext cx="9498288" cy="6858000"/>
          </a:xfrm>
          <a:prstGeom prst="rect">
            <a:avLst/>
          </a:prstGeom>
        </p:spPr>
      </p:pic>
      <p:sp>
        <p:nvSpPr>
          <p:cNvPr id="3" name="文本框 2"/>
          <p:cNvSpPr txBox="1"/>
          <p:nvPr/>
        </p:nvSpPr>
        <p:spPr>
          <a:xfrm>
            <a:off x="297874" y="5944629"/>
            <a:ext cx="2279072"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前安装节</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362023" y="2724538"/>
            <a:ext cx="3865206" cy="1938992"/>
          </a:xfrm>
          <a:prstGeom prst="rect">
            <a:avLst/>
          </a:prstGeom>
          <a:solidFill>
            <a:schemeClr val="bg2"/>
          </a:solidFill>
        </p:spPr>
        <p:txBody>
          <a:bodyPr wrap="square" rtlCol="0">
            <a:spAutoFit/>
          </a:bodyPr>
          <a:lstStyle/>
          <a:p>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悬挂接头</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三个螺纹爪销</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固定到风扇机匣接头</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上；</a:t>
            </a:r>
            <a:endPar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风扇框架接</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头</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通过中央的</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个螺栓和外部的</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个螺栓固定在风扇机匣上。</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椭圆 4"/>
          <p:cNvSpPr/>
          <p:nvPr/>
        </p:nvSpPr>
        <p:spPr>
          <a:xfrm>
            <a:off x="4994695" y="1777041"/>
            <a:ext cx="1095554" cy="106105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392174" y="1078301"/>
            <a:ext cx="1095554" cy="106105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7789653" y="310550"/>
            <a:ext cx="1095554" cy="106105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003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28077" y="0"/>
            <a:ext cx="10535845" cy="6858000"/>
          </a:xfrm>
          <a:prstGeom prst="rect">
            <a:avLst/>
          </a:prstGeom>
        </p:spPr>
      </p:pic>
      <p:sp>
        <p:nvSpPr>
          <p:cNvPr id="6" name="文本框 5"/>
          <p:cNvSpPr txBox="1"/>
          <p:nvPr/>
        </p:nvSpPr>
        <p:spPr>
          <a:xfrm>
            <a:off x="129307" y="108749"/>
            <a:ext cx="2492990" cy="646331"/>
          </a:xfrm>
          <a:prstGeom prst="rect">
            <a:avLst/>
          </a:prstGeom>
          <a:solidFill>
            <a:schemeClr val="bg2"/>
          </a:solid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发动机铭牌</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451359" y="2317139"/>
            <a:ext cx="3344263" cy="1200329"/>
          </a:xfrm>
          <a:prstGeom prst="rect">
            <a:avLst/>
          </a:prstGeom>
          <a:solidFill>
            <a:schemeClr val="bg2"/>
          </a:solidFill>
        </p:spPr>
        <p:txBody>
          <a:bodyPr wrap="squar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管</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理机构信息</a:t>
            </a:r>
          </a:p>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动机制造厂家信息</a:t>
            </a:r>
          </a:p>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动机性能信息</a:t>
            </a:r>
          </a:p>
        </p:txBody>
      </p:sp>
      <p:sp>
        <p:nvSpPr>
          <p:cNvPr id="7" name="圆角矩形 6"/>
          <p:cNvSpPr/>
          <p:nvPr/>
        </p:nvSpPr>
        <p:spPr>
          <a:xfrm>
            <a:off x="8931273" y="552091"/>
            <a:ext cx="782070" cy="465826"/>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120390" y="556671"/>
            <a:ext cx="782070" cy="465826"/>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26155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344614" y="0"/>
            <a:ext cx="5502772" cy="6858000"/>
          </a:xfrm>
          <a:prstGeom prst="rect">
            <a:avLst/>
          </a:prstGeom>
        </p:spPr>
      </p:pic>
      <p:sp>
        <p:nvSpPr>
          <p:cNvPr id="3" name="文本框 2"/>
          <p:cNvSpPr txBox="1"/>
          <p:nvPr/>
        </p:nvSpPr>
        <p:spPr>
          <a:xfrm>
            <a:off x="177802" y="171902"/>
            <a:ext cx="2279072"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后安装节</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177802" y="1120676"/>
            <a:ext cx="3166812" cy="2677656"/>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发动机后安装节位于</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涡轮框架</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12:00</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位置。在拆卸后发动机安装节之前，必须从发动机吊架拆下发动机</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发动机安装节重约</a:t>
            </a:r>
            <a:r>
              <a:rPr lang="en-US" altLang="zh-CN"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60</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磅</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218031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0"/>
            <a:ext cx="10058400" cy="6705600"/>
          </a:xfrm>
          <a:prstGeom prst="rect">
            <a:avLst/>
          </a:prstGeom>
        </p:spPr>
      </p:pic>
      <p:sp>
        <p:nvSpPr>
          <p:cNvPr id="3" name="文本框 2"/>
          <p:cNvSpPr txBox="1"/>
          <p:nvPr/>
        </p:nvSpPr>
        <p:spPr>
          <a:xfrm>
            <a:off x="177802" y="171902"/>
            <a:ext cx="2279072"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后安装节</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368910" y="4804156"/>
            <a:ext cx="843710" cy="461665"/>
          </a:xfrm>
          <a:prstGeom prst="rect">
            <a:avLst/>
          </a:prstGeom>
          <a:solidFill>
            <a:schemeClr val="bg2"/>
          </a:solidFill>
        </p:spPr>
        <p:txBody>
          <a:bodyPr wrap="square" rtlCol="0">
            <a:spAutoFit/>
          </a:bodyPr>
          <a:lstStyle/>
          <a:p>
            <a:pPr algn="ct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爪销</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8" name="直接箭头连接符 7"/>
          <p:cNvCxnSpPr/>
          <p:nvPr/>
        </p:nvCxnSpPr>
        <p:spPr>
          <a:xfrm flipH="1" flipV="1">
            <a:off x="2456874" y="3140015"/>
            <a:ext cx="346711" cy="1664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3212620" y="3700733"/>
            <a:ext cx="601343" cy="110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3"/>
          </p:cNvCxnSpPr>
          <p:nvPr/>
        </p:nvCxnSpPr>
        <p:spPr>
          <a:xfrm flipV="1">
            <a:off x="3212620" y="4382220"/>
            <a:ext cx="2750388" cy="652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 idx="3"/>
          </p:cNvCxnSpPr>
          <p:nvPr/>
        </p:nvCxnSpPr>
        <p:spPr>
          <a:xfrm>
            <a:off x="3212620" y="5034989"/>
            <a:ext cx="5905501" cy="150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055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8275" y="291601"/>
            <a:ext cx="9126940" cy="6307606"/>
          </a:xfrm>
          <a:prstGeom prst="rect">
            <a:avLst/>
          </a:prstGeom>
        </p:spPr>
      </p:pic>
      <p:sp>
        <p:nvSpPr>
          <p:cNvPr id="3" name="文本框 2"/>
          <p:cNvSpPr txBox="1"/>
          <p:nvPr/>
        </p:nvSpPr>
        <p:spPr>
          <a:xfrm>
            <a:off x="177802" y="171902"/>
            <a:ext cx="2279072"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后安装节</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6811514" y="5865205"/>
            <a:ext cx="843710" cy="461665"/>
          </a:xfrm>
          <a:prstGeom prst="rect">
            <a:avLst/>
          </a:prstGeom>
          <a:solidFill>
            <a:schemeClr val="bg2"/>
          </a:solidFill>
        </p:spPr>
        <p:txBody>
          <a:bodyPr wrap="square" rtlCol="0">
            <a:spAutoFit/>
          </a:bodyPr>
          <a:lstStyle/>
          <a:p>
            <a:pPr algn="ct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爪销</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flipH="1" flipV="1">
            <a:off x="4917057" y="4304581"/>
            <a:ext cx="2329133" cy="156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6" idx="0"/>
          </p:cNvCxnSpPr>
          <p:nvPr/>
        </p:nvCxnSpPr>
        <p:spPr>
          <a:xfrm flipH="1" flipV="1">
            <a:off x="6797617" y="3001993"/>
            <a:ext cx="435752" cy="2863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0"/>
          </p:cNvCxnSpPr>
          <p:nvPr/>
        </p:nvCxnSpPr>
        <p:spPr>
          <a:xfrm flipV="1">
            <a:off x="7233369" y="2777706"/>
            <a:ext cx="847252" cy="3087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0"/>
          </p:cNvCxnSpPr>
          <p:nvPr/>
        </p:nvCxnSpPr>
        <p:spPr>
          <a:xfrm flipV="1">
            <a:off x="7233369" y="2777707"/>
            <a:ext cx="1283004" cy="3087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7450707" y="1880558"/>
            <a:ext cx="1770931" cy="88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254939" y="1649725"/>
            <a:ext cx="843710" cy="461665"/>
          </a:xfrm>
          <a:prstGeom prst="rect">
            <a:avLst/>
          </a:prstGeom>
          <a:solidFill>
            <a:schemeClr val="bg2"/>
          </a:solidFill>
        </p:spPr>
        <p:txBody>
          <a:bodyPr wrap="square" rtlCol="0">
            <a:spAutoFit/>
          </a:bodyPr>
          <a:lstStyle/>
          <a:p>
            <a:pPr algn="ct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吊耳</a:t>
            </a:r>
            <a:endPar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672894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902573" y="0"/>
            <a:ext cx="8386854" cy="6858000"/>
          </a:xfrm>
          <a:prstGeom prst="rect">
            <a:avLst/>
          </a:prstGeom>
        </p:spPr>
      </p:pic>
      <p:sp>
        <p:nvSpPr>
          <p:cNvPr id="3" name="文本框 2"/>
          <p:cNvSpPr txBox="1"/>
          <p:nvPr/>
        </p:nvSpPr>
        <p:spPr>
          <a:xfrm>
            <a:off x="131621" y="6129356"/>
            <a:ext cx="2316015"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推力连杆</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9649" t="22039" r="15806" b="37603"/>
          <a:stretch/>
        </p:blipFill>
        <p:spPr>
          <a:xfrm>
            <a:off x="131620" y="101599"/>
            <a:ext cx="3673761" cy="1812142"/>
          </a:xfrm>
          <a:prstGeom prst="rect">
            <a:avLst/>
          </a:prstGeom>
        </p:spPr>
      </p:pic>
      <p:sp>
        <p:nvSpPr>
          <p:cNvPr id="6" name="文本框 5"/>
          <p:cNvSpPr txBox="1"/>
          <p:nvPr/>
        </p:nvSpPr>
        <p:spPr>
          <a:xfrm>
            <a:off x="9391465" y="180395"/>
            <a:ext cx="2668914" cy="1200329"/>
          </a:xfrm>
          <a:prstGeom prst="rect">
            <a:avLst/>
          </a:prstGeom>
          <a:solidFill>
            <a:schemeClr val="bg2"/>
          </a:solidFill>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推力连杆安装在风扇框架和发动机后安装节之间</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9980762" y="2009658"/>
            <a:ext cx="2079618" cy="3416320"/>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在</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动力装置安装在发动机吊架上的情况下，每次只可拆卸和安装一个推力连杆。</a:t>
            </a: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不得同时拆下两根推力连杆，发动机会向后移动并损坏发动机整流罩</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动机的位移也会使其难以重新安装爪销。</a:t>
            </a:r>
          </a:p>
        </p:txBody>
      </p:sp>
    </p:spTree>
    <p:extLst>
      <p:ext uri="{BB962C8B-B14F-4D97-AF65-F5344CB8AC3E}">
        <p14:creationId xmlns:p14="http://schemas.microsoft.com/office/powerpoint/2010/main" val="1220431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060" y="76200"/>
            <a:ext cx="10058400" cy="67056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559" y="3038763"/>
            <a:ext cx="5355937" cy="3570625"/>
          </a:xfrm>
          <a:prstGeom prst="rect">
            <a:avLst/>
          </a:prstGeom>
          <a:ln w="28575">
            <a:solidFill>
              <a:schemeClr val="accent4"/>
            </a:solidFill>
          </a:ln>
        </p:spPr>
      </p:pic>
      <p:sp>
        <p:nvSpPr>
          <p:cNvPr id="6" name="文本框 5"/>
          <p:cNvSpPr txBox="1"/>
          <p:nvPr/>
        </p:nvSpPr>
        <p:spPr>
          <a:xfrm>
            <a:off x="3031661" y="147744"/>
            <a:ext cx="1415772"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力连杆</a:t>
            </a:r>
          </a:p>
        </p:txBody>
      </p:sp>
      <p:cxnSp>
        <p:nvCxnSpPr>
          <p:cNvPr id="7" name="直接箭头连接符 6"/>
          <p:cNvCxnSpPr>
            <a:stCxn id="6" idx="2"/>
          </p:cNvCxnSpPr>
          <p:nvPr/>
        </p:nvCxnSpPr>
        <p:spPr>
          <a:xfrm flipH="1">
            <a:off x="3596169" y="609409"/>
            <a:ext cx="143378" cy="7089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椭圆 8"/>
          <p:cNvSpPr/>
          <p:nvPr/>
        </p:nvSpPr>
        <p:spPr>
          <a:xfrm>
            <a:off x="6985915" y="1496291"/>
            <a:ext cx="1681018" cy="1681018"/>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flipH="1">
            <a:off x="2709478" y="3429000"/>
            <a:ext cx="143378" cy="7089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2144970" y="3198167"/>
            <a:ext cx="1415772"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后安装节</a:t>
            </a:r>
          </a:p>
        </p:txBody>
      </p:sp>
      <p:cxnSp>
        <p:nvCxnSpPr>
          <p:cNvPr id="12" name="直接箭头连接符 11"/>
          <p:cNvCxnSpPr/>
          <p:nvPr/>
        </p:nvCxnSpPr>
        <p:spPr>
          <a:xfrm flipH="1" flipV="1">
            <a:off x="2450860" y="5809775"/>
            <a:ext cx="1288687" cy="3324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p:nvPr/>
        </p:nvCxnSpPr>
        <p:spPr>
          <a:xfrm flipV="1">
            <a:off x="3993333" y="5357193"/>
            <a:ext cx="1086426" cy="7849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3285447" y="5911349"/>
            <a:ext cx="1415772"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力连杆</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16" y="3428999"/>
            <a:ext cx="4883058" cy="3255372"/>
          </a:xfrm>
          <a:prstGeom prst="rect">
            <a:avLst/>
          </a:prstGeom>
          <a:ln w="28575">
            <a:solidFill>
              <a:schemeClr val="accent4"/>
            </a:solidFill>
          </a:ln>
        </p:spPr>
      </p:pic>
      <p:sp>
        <p:nvSpPr>
          <p:cNvPr id="13" name="文本框 12"/>
          <p:cNvSpPr txBox="1"/>
          <p:nvPr/>
        </p:nvSpPr>
        <p:spPr>
          <a:xfrm>
            <a:off x="8110445" y="76374"/>
            <a:ext cx="2316015"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推力连杆</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17571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16771" t="4889" r="14727" b="21419"/>
          <a:stretch/>
        </p:blipFill>
        <p:spPr>
          <a:xfrm>
            <a:off x="5116946" y="1699490"/>
            <a:ext cx="6890327" cy="4941454"/>
          </a:xfrm>
          <a:prstGeom prst="rect">
            <a:avLst/>
          </a:prstGeom>
          <a:ln w="28575">
            <a:solidFill>
              <a:schemeClr val="accent4"/>
            </a:solidFill>
          </a:ln>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119" y="184726"/>
            <a:ext cx="5355937" cy="3570625"/>
          </a:xfrm>
          <a:prstGeom prst="rect">
            <a:avLst/>
          </a:prstGeom>
          <a:ln w="28575">
            <a:solidFill>
              <a:schemeClr val="accent4"/>
            </a:solidFill>
          </a:ln>
        </p:spPr>
      </p:pic>
      <p:sp>
        <p:nvSpPr>
          <p:cNvPr id="5" name="文本框 4"/>
          <p:cNvSpPr txBox="1"/>
          <p:nvPr/>
        </p:nvSpPr>
        <p:spPr>
          <a:xfrm>
            <a:off x="3970547" y="794290"/>
            <a:ext cx="1415772"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力连杆</a:t>
            </a:r>
          </a:p>
        </p:txBody>
      </p:sp>
      <p:cxnSp>
        <p:nvCxnSpPr>
          <p:cNvPr id="6" name="直接箭头连接符 5"/>
          <p:cNvCxnSpPr>
            <a:stCxn id="5" idx="2"/>
          </p:cNvCxnSpPr>
          <p:nvPr/>
        </p:nvCxnSpPr>
        <p:spPr>
          <a:xfrm flipH="1">
            <a:off x="4535055" y="1255955"/>
            <a:ext cx="143378" cy="7089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7711274" y="5978312"/>
            <a:ext cx="1415772"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后安装节</a:t>
            </a:r>
          </a:p>
        </p:txBody>
      </p:sp>
      <p:cxnSp>
        <p:nvCxnSpPr>
          <p:cNvPr id="8" name="直接箭头连接符 7"/>
          <p:cNvCxnSpPr>
            <a:stCxn id="7" idx="0"/>
          </p:cNvCxnSpPr>
          <p:nvPr/>
        </p:nvCxnSpPr>
        <p:spPr>
          <a:xfrm flipV="1">
            <a:off x="8419160" y="5087992"/>
            <a:ext cx="564508" cy="890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8071278" y="937604"/>
            <a:ext cx="1415772" cy="461665"/>
          </a:xfrm>
          <a:prstGeom prst="rect">
            <a:avLst/>
          </a:prstGeom>
          <a:solidFill>
            <a:schemeClr val="bg2"/>
          </a:solidFill>
        </p:spPr>
        <p:txBody>
          <a:bodyPr wrap="non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力连杆</a:t>
            </a:r>
          </a:p>
        </p:txBody>
      </p:sp>
      <p:cxnSp>
        <p:nvCxnSpPr>
          <p:cNvPr id="11" name="直接箭头连接符 10"/>
          <p:cNvCxnSpPr>
            <a:stCxn id="10" idx="2"/>
          </p:cNvCxnSpPr>
          <p:nvPr/>
        </p:nvCxnSpPr>
        <p:spPr>
          <a:xfrm flipH="1">
            <a:off x="7453746" y="1399269"/>
            <a:ext cx="1325418" cy="1009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10" idx="2"/>
          </p:cNvCxnSpPr>
          <p:nvPr/>
        </p:nvCxnSpPr>
        <p:spPr>
          <a:xfrm>
            <a:off x="8779164" y="1399269"/>
            <a:ext cx="1233055" cy="10702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287483" y="267853"/>
            <a:ext cx="1415772" cy="461665"/>
          </a:xfrm>
          <a:prstGeom prst="rect">
            <a:avLst/>
          </a:prstGeom>
          <a:solidFill>
            <a:schemeClr val="bg2"/>
          </a:solidFill>
        </p:spPr>
        <p:txBody>
          <a:bodyPr wrap="non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后安装节</a:t>
            </a:r>
          </a:p>
        </p:txBody>
      </p:sp>
      <p:cxnSp>
        <p:nvCxnSpPr>
          <p:cNvPr id="16" name="直接箭头连接符 15"/>
          <p:cNvCxnSpPr>
            <a:stCxn id="15" idx="3"/>
          </p:cNvCxnSpPr>
          <p:nvPr/>
        </p:nvCxnSpPr>
        <p:spPr>
          <a:xfrm>
            <a:off x="1703255" y="498686"/>
            <a:ext cx="397144" cy="650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483" y="3377363"/>
            <a:ext cx="4883058" cy="3255372"/>
          </a:xfrm>
          <a:prstGeom prst="rect">
            <a:avLst/>
          </a:prstGeom>
          <a:ln w="28575">
            <a:solidFill>
              <a:schemeClr val="accent4"/>
            </a:solidFill>
          </a:ln>
        </p:spPr>
      </p:pic>
      <p:sp>
        <p:nvSpPr>
          <p:cNvPr id="17" name="文本框 16"/>
          <p:cNvSpPr txBox="1"/>
          <p:nvPr/>
        </p:nvSpPr>
        <p:spPr>
          <a:xfrm>
            <a:off x="9686483" y="175519"/>
            <a:ext cx="2316015"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推力连杆</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7518821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806" y="0"/>
            <a:ext cx="4129177" cy="3096883"/>
          </a:xfrm>
          <a:prstGeom prst="rect">
            <a:avLst/>
          </a:prstGeom>
          <a:ln w="28575">
            <a:solidFill>
              <a:schemeClr val="accent4"/>
            </a:solidFill>
          </a:ln>
        </p:spPr>
      </p:pic>
      <p:sp>
        <p:nvSpPr>
          <p:cNvPr id="4" name="文本框 3"/>
          <p:cNvSpPr txBox="1"/>
          <p:nvPr/>
        </p:nvSpPr>
        <p:spPr>
          <a:xfrm>
            <a:off x="3207263" y="6103476"/>
            <a:ext cx="5777474" cy="646331"/>
          </a:xfrm>
          <a:prstGeom prst="rect">
            <a:avLst/>
          </a:prstGeom>
          <a:solidFill>
            <a:schemeClr val="bg2"/>
          </a:solidFill>
        </p:spPr>
        <p:txBody>
          <a:bodyPr wrap="square" rtlCol="0">
            <a:spAutoFit/>
          </a:bodyPr>
          <a:lstStyle/>
          <a:p>
            <a:pPr algn="ctr"/>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用自举设备拆卸发动机</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122970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使用自</a:t>
            </a:r>
            <a:r>
              <a:rPr lang="zh-CN" altLang="en-US" dirty="0"/>
              <a:t>举设</a:t>
            </a:r>
            <a:r>
              <a:rPr lang="zh-CN" altLang="en-US" dirty="0" smtClean="0"/>
              <a:t>备拆卸发动机</a:t>
            </a:r>
            <a:endParaRPr lang="zh-CN" altLang="en-US" dirty="0"/>
          </a:p>
        </p:txBody>
      </p:sp>
      <p:sp>
        <p:nvSpPr>
          <p:cNvPr id="3" name="内容占位符 2"/>
          <p:cNvSpPr>
            <a:spLocks noGrp="1"/>
          </p:cNvSpPr>
          <p:nvPr>
            <p:ph idx="1"/>
          </p:nvPr>
        </p:nvSpPr>
        <p:spPr/>
        <p:txBody>
          <a:bodyPr>
            <a:normAutofit/>
          </a:bodyPr>
          <a:lstStyle/>
          <a:p>
            <a:r>
              <a:rPr lang="zh-CN" altLang="en-US" dirty="0"/>
              <a:t>自举设备指将吊架设备连接到飞机结构上，不使用高架吊挂或其它外部吊装设备吊运发动机。</a:t>
            </a:r>
          </a:p>
          <a:p>
            <a:r>
              <a:rPr lang="zh-CN" altLang="en-US" dirty="0"/>
              <a:t>自举设备包括</a:t>
            </a:r>
            <a:r>
              <a:rPr lang="zh-CN" altLang="en-US" dirty="0" smtClean="0"/>
              <a:t>：</a:t>
            </a:r>
            <a:endParaRPr lang="en-US" altLang="zh-CN" dirty="0" smtClean="0"/>
          </a:p>
          <a:p>
            <a:r>
              <a:rPr lang="zh-CN" altLang="en-US" dirty="0" smtClean="0"/>
              <a:t>①</a:t>
            </a:r>
            <a:r>
              <a:rPr lang="zh-CN" altLang="en-US" dirty="0"/>
              <a:t>前吊架组件</a:t>
            </a:r>
            <a:r>
              <a:rPr lang="zh-CN" altLang="en-US" dirty="0" smtClean="0"/>
              <a:t>；</a:t>
            </a:r>
            <a:endParaRPr lang="en-US" altLang="zh-CN" dirty="0" smtClean="0"/>
          </a:p>
          <a:p>
            <a:r>
              <a:rPr lang="zh-CN" altLang="en-US" dirty="0" smtClean="0"/>
              <a:t>②</a:t>
            </a:r>
            <a:r>
              <a:rPr lang="zh-CN" altLang="en-US" dirty="0"/>
              <a:t>后吊架组件</a:t>
            </a:r>
            <a:r>
              <a:rPr lang="zh-CN" altLang="en-US" dirty="0" smtClean="0"/>
              <a:t>；</a:t>
            </a:r>
            <a:endParaRPr lang="en-US" altLang="zh-CN" dirty="0" smtClean="0"/>
          </a:p>
          <a:p>
            <a:r>
              <a:rPr lang="zh-CN" altLang="en-US" dirty="0" smtClean="0"/>
              <a:t>③ </a:t>
            </a:r>
            <a:r>
              <a:rPr lang="zh-CN" altLang="en-US" dirty="0"/>
              <a:t>前和后吊装接头。</a:t>
            </a:r>
          </a:p>
          <a:p>
            <a:r>
              <a:rPr lang="zh-CN" altLang="en-US" dirty="0"/>
              <a:t>自举设备要与发动机托车配合使用，托车是发动机拆卸后的地面移动支撑设备。</a:t>
            </a:r>
          </a:p>
          <a:p>
            <a:endParaRPr lang="zh-CN" altLang="en-US" dirty="0"/>
          </a:p>
        </p:txBody>
      </p:sp>
    </p:spTree>
    <p:extLst>
      <p:ext uri="{BB962C8B-B14F-4D97-AF65-F5344CB8AC3E}">
        <p14:creationId xmlns:p14="http://schemas.microsoft.com/office/powerpoint/2010/main" val="42144832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拆卸前的准备工作</a:t>
            </a:r>
          </a:p>
        </p:txBody>
      </p:sp>
      <p:sp>
        <p:nvSpPr>
          <p:cNvPr id="3" name="内容占位符 2"/>
          <p:cNvSpPr>
            <a:spLocks noGrp="1"/>
          </p:cNvSpPr>
          <p:nvPr>
            <p:ph idx="1"/>
          </p:nvPr>
        </p:nvSpPr>
        <p:spPr/>
        <p:txBody>
          <a:bodyPr>
            <a:normAutofit/>
          </a:bodyPr>
          <a:lstStyle/>
          <a:p>
            <a:r>
              <a:rPr lang="zh-CN" altLang="en-US" dirty="0" smtClean="0"/>
              <a:t>：</a:t>
            </a:r>
            <a:r>
              <a:rPr lang="zh-CN" altLang="en-US" dirty="0"/>
              <a:t>包括飞机调平，接地，驾驶舱手柄，电门，跳开关等的设置，脱开燃油，液压油，空气管路接头，电接头等</a:t>
            </a:r>
            <a:r>
              <a:rPr lang="zh-CN" altLang="en-US" dirty="0" smtClean="0"/>
              <a:t>。</a:t>
            </a:r>
            <a:endParaRPr lang="en-US" altLang="zh-CN" dirty="0" smtClean="0"/>
          </a:p>
          <a:p>
            <a:r>
              <a:rPr lang="zh-CN" altLang="en-US" dirty="0" smtClean="0"/>
              <a:t>反</a:t>
            </a:r>
            <a:r>
              <a:rPr lang="zh-CN" altLang="en-US" dirty="0"/>
              <a:t>推整流罩通过</a:t>
            </a:r>
            <a:r>
              <a:rPr lang="en-US" altLang="zh-CN" dirty="0"/>
              <a:t>65°</a:t>
            </a:r>
            <a:r>
              <a:rPr lang="zh-CN" altLang="en-US" dirty="0"/>
              <a:t>打开支撑设备支撑在发动机吊架上。</a:t>
            </a:r>
          </a:p>
          <a:p>
            <a:r>
              <a:rPr lang="zh-CN" altLang="en-US" dirty="0"/>
              <a:t>从飞机上拆下发动机之前，必须拆开和堵好所有的电气、液压、气压、燃油和机械接头</a:t>
            </a:r>
            <a:r>
              <a:rPr lang="zh-CN" altLang="en-US" dirty="0" smtClean="0"/>
              <a:t>。</a:t>
            </a:r>
            <a:endParaRPr lang="en-US" altLang="zh-CN" dirty="0" smtClean="0"/>
          </a:p>
          <a:p>
            <a:r>
              <a:rPr lang="zh-CN" altLang="en-US" dirty="0" smtClean="0"/>
              <a:t>将</a:t>
            </a:r>
            <a:r>
              <a:rPr lang="zh-CN" altLang="en-US" dirty="0"/>
              <a:t>自举设备安装到发动机吊架和动力装置上。按照维修手册规定的细则进行检查。摇动升降机，慢慢地降低动力装置进入发动机托车内，慢慢的移动并对准托车支架并固定。在操作过程中，必须严格执行各种安全条例、维修程序和规章制度，防止伤害人员和损伤设备。</a:t>
            </a:r>
          </a:p>
          <a:p>
            <a:endParaRPr lang="zh-CN" altLang="en-US" dirty="0"/>
          </a:p>
        </p:txBody>
      </p:sp>
    </p:spTree>
    <p:extLst>
      <p:ext uri="{BB962C8B-B14F-4D97-AF65-F5344CB8AC3E}">
        <p14:creationId xmlns:p14="http://schemas.microsoft.com/office/powerpoint/2010/main" val="14698820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7263" y="6103476"/>
            <a:ext cx="5777474" cy="646331"/>
          </a:xfrm>
          <a:prstGeom prst="rect">
            <a:avLst/>
          </a:prstGeom>
          <a:solidFill>
            <a:schemeClr val="bg2"/>
          </a:solidFill>
        </p:spPr>
        <p:txBody>
          <a:bodyPr wrap="square" rtlCol="0">
            <a:spAutoFit/>
          </a:bodyPr>
          <a:lstStyle/>
          <a:p>
            <a:pPr algn="ctr"/>
            <a:r>
              <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使</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用自举设备拆卸发动机</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5" name="图片 4"/>
          <p:cNvPicPr>
            <a:picLocks noChangeAspect="1"/>
          </p:cNvPicPr>
          <p:nvPr/>
        </p:nvPicPr>
        <p:blipFill>
          <a:blip r:embed="rId2"/>
          <a:stretch>
            <a:fillRect/>
          </a:stretch>
        </p:blipFill>
        <p:spPr>
          <a:xfrm>
            <a:off x="0" y="243339"/>
            <a:ext cx="12192000" cy="5732974"/>
          </a:xfrm>
          <a:prstGeom prst="rect">
            <a:avLst/>
          </a:prstGeom>
        </p:spPr>
      </p:pic>
    </p:spTree>
    <p:extLst>
      <p:ext uri="{BB962C8B-B14F-4D97-AF65-F5344CB8AC3E}">
        <p14:creationId xmlns:p14="http://schemas.microsoft.com/office/powerpoint/2010/main" val="766038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r="18939"/>
          <a:stretch/>
        </p:blipFill>
        <p:spPr>
          <a:xfrm>
            <a:off x="5555397" y="183264"/>
            <a:ext cx="6267149" cy="5346192"/>
          </a:xfrm>
          <a:prstGeom prst="rect">
            <a:avLst/>
          </a:prstGeom>
          <a:ln w="28575">
            <a:solidFill>
              <a:schemeClr val="accent2"/>
            </a:solidFill>
          </a:ln>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8103" t="41146" r="71384" b="44860"/>
          <a:stretch/>
        </p:blipFill>
        <p:spPr>
          <a:xfrm>
            <a:off x="267853" y="201722"/>
            <a:ext cx="4137892" cy="3808740"/>
          </a:xfrm>
          <a:prstGeom prst="rect">
            <a:avLst/>
          </a:prstGeom>
          <a:ln w="28575">
            <a:solidFill>
              <a:schemeClr val="accent2"/>
            </a:solidFill>
          </a:ln>
        </p:spPr>
      </p:pic>
      <p:sp>
        <p:nvSpPr>
          <p:cNvPr id="6" name="下箭头 5"/>
          <p:cNvSpPr/>
          <p:nvPr/>
        </p:nvSpPr>
        <p:spPr>
          <a:xfrm rot="6070795">
            <a:off x="5256175" y="1066898"/>
            <a:ext cx="415636" cy="2818071"/>
          </a:xfrm>
          <a:prstGeom prst="downArrow">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srcRect l="53507" t="-1" b="44244"/>
          <a:stretch/>
        </p:blipFill>
        <p:spPr>
          <a:xfrm>
            <a:off x="3343563" y="3613729"/>
            <a:ext cx="3980874" cy="3107561"/>
          </a:xfrm>
          <a:prstGeom prst="rect">
            <a:avLst/>
          </a:prstGeom>
          <a:ln w="28575">
            <a:solidFill>
              <a:schemeClr val="accent2"/>
            </a:solidFill>
          </a:ln>
        </p:spPr>
      </p:pic>
      <p:sp>
        <p:nvSpPr>
          <p:cNvPr id="8" name="圆角右箭头 7"/>
          <p:cNvSpPr/>
          <p:nvPr/>
        </p:nvSpPr>
        <p:spPr>
          <a:xfrm flipV="1">
            <a:off x="2161309" y="3841876"/>
            <a:ext cx="1182254" cy="1016000"/>
          </a:xfrm>
          <a:prstGeom prst="ben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267853" y="5946131"/>
            <a:ext cx="2492990" cy="646331"/>
          </a:xfrm>
          <a:prstGeom prst="rect">
            <a:avLst/>
          </a:prstGeom>
          <a:solidFill>
            <a:schemeClr val="bg2"/>
          </a:solid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发动机铭牌</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4186597" y="302736"/>
            <a:ext cx="2294806" cy="1200329"/>
          </a:xfrm>
          <a:prstGeom prst="rect">
            <a:avLst/>
          </a:prstGeom>
          <a:solidFill>
            <a:schemeClr val="bg2"/>
          </a:solidFill>
        </p:spPr>
        <p:txBody>
          <a:bodyPr wrap="squar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动机铭</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牌：风</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扇机匣右侧、滑油箱后</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部。</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491173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a:t>
            </a:r>
            <a:r>
              <a:rPr lang="zh-CN" altLang="en-US" dirty="0"/>
              <a:t>装前吊架组件</a:t>
            </a:r>
          </a:p>
        </p:txBody>
      </p:sp>
      <p:sp>
        <p:nvSpPr>
          <p:cNvPr id="3" name="内容占位符 2"/>
          <p:cNvSpPr>
            <a:spLocks noGrp="1"/>
          </p:cNvSpPr>
          <p:nvPr>
            <p:ph idx="1"/>
          </p:nvPr>
        </p:nvSpPr>
        <p:spPr/>
        <p:txBody>
          <a:bodyPr>
            <a:normAutofit fontScale="92500" lnSpcReduction="20000"/>
          </a:bodyPr>
          <a:lstStyle/>
          <a:p>
            <a:r>
              <a:rPr lang="zh-CN" altLang="en-US" dirty="0"/>
              <a:t>打开前整流罩上的</a:t>
            </a:r>
            <a:r>
              <a:rPr lang="en-US" altLang="zh-CN" dirty="0"/>
              <a:t>7</a:t>
            </a:r>
            <a:r>
              <a:rPr lang="zh-CN" altLang="en-US" dirty="0"/>
              <a:t>个锁扣，拆卸前整流罩，露出两个安装接头</a:t>
            </a:r>
            <a:r>
              <a:rPr lang="zh-CN" altLang="en-US" dirty="0" smtClean="0"/>
              <a:t>。</a:t>
            </a:r>
            <a:endParaRPr lang="zh-CN" altLang="en-US" dirty="0"/>
          </a:p>
          <a:p>
            <a:r>
              <a:rPr lang="zh-CN" altLang="en-US" dirty="0"/>
              <a:t>前吊架组件包括：外臂和内臂，二个撑杆，二个测力计和两个手摇升降机</a:t>
            </a:r>
            <a:r>
              <a:rPr lang="zh-CN" altLang="en-US" dirty="0" smtClean="0"/>
              <a:t>。</a:t>
            </a:r>
            <a:endParaRPr lang="zh-CN" altLang="en-US" dirty="0"/>
          </a:p>
          <a:p>
            <a:r>
              <a:rPr lang="zh-CN" altLang="en-US" dirty="0"/>
              <a:t>安装前吊架组件的基本程序：</a:t>
            </a:r>
          </a:p>
          <a:p>
            <a:r>
              <a:rPr lang="en-US" altLang="zh-CN" dirty="0"/>
              <a:t>1. </a:t>
            </a:r>
            <a:r>
              <a:rPr lang="zh-CN" altLang="en-US" dirty="0"/>
              <a:t>用锁销将内臂和外臂安装到对应发动机吊架接头上，并将内臂和外臂用锁销连接在一起。</a:t>
            </a:r>
          </a:p>
          <a:p>
            <a:r>
              <a:rPr lang="en-US" altLang="zh-CN" dirty="0"/>
              <a:t>2. </a:t>
            </a:r>
            <a:r>
              <a:rPr lang="zh-CN" altLang="en-US" dirty="0"/>
              <a:t>两个撑杆的后端分别连接到内臂、外臂，撑杆的前端安装到发动机吊架上。</a:t>
            </a:r>
          </a:p>
          <a:p>
            <a:r>
              <a:rPr lang="en-US" altLang="zh-CN" dirty="0"/>
              <a:t>3. </a:t>
            </a:r>
            <a:r>
              <a:rPr lang="zh-CN" altLang="en-US" dirty="0"/>
              <a:t>内臂和外臂两端各安装一手摇升降机。每一个升降机上安装一测力计</a:t>
            </a:r>
          </a:p>
          <a:p>
            <a:r>
              <a:rPr lang="en-US" altLang="zh-CN" dirty="0"/>
              <a:t>4</a:t>
            </a:r>
            <a:r>
              <a:rPr lang="en-US" altLang="zh-CN" dirty="0" smtClean="0"/>
              <a:t>. </a:t>
            </a:r>
            <a:r>
              <a:rPr lang="zh-CN" altLang="en-US" dirty="0" smtClean="0"/>
              <a:t>在</a:t>
            </a:r>
            <a:r>
              <a:rPr lang="zh-CN" altLang="en-US" dirty="0"/>
              <a:t>风扇机匣上安装小车</a:t>
            </a:r>
            <a:r>
              <a:rPr lang="en-US" altLang="zh-CN" dirty="0"/>
              <a:t>/</a:t>
            </a:r>
            <a:r>
              <a:rPr lang="zh-CN" altLang="en-US" dirty="0"/>
              <a:t>发动机连接架（通过四个螺栓连接</a:t>
            </a:r>
            <a:r>
              <a:rPr lang="zh-CN" altLang="en-US" dirty="0" smtClean="0"/>
              <a:t>）。</a:t>
            </a:r>
            <a:endParaRPr lang="zh-CN" altLang="en-US" dirty="0"/>
          </a:p>
          <a:p>
            <a:r>
              <a:rPr lang="en-US" altLang="zh-CN" dirty="0"/>
              <a:t>5. </a:t>
            </a:r>
            <a:r>
              <a:rPr lang="zh-CN" altLang="en-US" dirty="0"/>
              <a:t>连接前测力计到小车</a:t>
            </a:r>
            <a:r>
              <a:rPr lang="en-US" altLang="zh-CN" dirty="0"/>
              <a:t>/</a:t>
            </a:r>
            <a:r>
              <a:rPr lang="zh-CN" altLang="en-US" dirty="0"/>
              <a:t>发动机连接架</a:t>
            </a:r>
            <a:r>
              <a:rPr lang="zh-CN" altLang="en-US" dirty="0" smtClean="0"/>
              <a:t>。</a:t>
            </a:r>
            <a:endParaRPr lang="zh-CN" altLang="en-US" dirty="0"/>
          </a:p>
        </p:txBody>
      </p:sp>
    </p:spTree>
    <p:extLst>
      <p:ext uri="{BB962C8B-B14F-4D97-AF65-F5344CB8AC3E}">
        <p14:creationId xmlns:p14="http://schemas.microsoft.com/office/powerpoint/2010/main" val="4729625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88390" y="0"/>
            <a:ext cx="7615220" cy="6858000"/>
          </a:xfrm>
          <a:prstGeom prst="rect">
            <a:avLst/>
          </a:prstGeom>
        </p:spPr>
      </p:pic>
      <p:sp>
        <p:nvSpPr>
          <p:cNvPr id="3" name="文本框 2"/>
          <p:cNvSpPr txBox="1"/>
          <p:nvPr/>
        </p:nvSpPr>
        <p:spPr>
          <a:xfrm>
            <a:off x="214748" y="5972339"/>
            <a:ext cx="3572161"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前自举吊架接头</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211301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172068" y="0"/>
            <a:ext cx="8748068" cy="6858000"/>
          </a:xfrm>
          <a:prstGeom prst="rect">
            <a:avLst/>
          </a:prstGeom>
        </p:spPr>
      </p:pic>
      <p:sp>
        <p:nvSpPr>
          <p:cNvPr id="3" name="文本框 2"/>
          <p:cNvSpPr txBox="1"/>
          <p:nvPr/>
        </p:nvSpPr>
        <p:spPr>
          <a:xfrm>
            <a:off x="4309920" y="6054589"/>
            <a:ext cx="3572161"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前自举吊架组件</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4141" t="29226" r="32323" b="18788"/>
          <a:stretch/>
        </p:blipFill>
        <p:spPr>
          <a:xfrm>
            <a:off x="393699" y="3281999"/>
            <a:ext cx="2940627" cy="3418921"/>
          </a:xfrm>
          <a:prstGeom prst="rect">
            <a:avLst/>
          </a:prstGeom>
          <a:ln w="28575">
            <a:solidFill>
              <a:schemeClr val="accent4"/>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8650" t="11001" r="31883" b="20800"/>
          <a:stretch/>
        </p:blipFill>
        <p:spPr>
          <a:xfrm>
            <a:off x="85438" y="123578"/>
            <a:ext cx="3969326" cy="3034844"/>
          </a:xfrm>
          <a:prstGeom prst="rect">
            <a:avLst/>
          </a:prstGeom>
          <a:ln w="28575">
            <a:solidFill>
              <a:schemeClr val="accent4"/>
            </a:solidFill>
          </a:ln>
        </p:spPr>
      </p:pic>
      <p:sp>
        <p:nvSpPr>
          <p:cNvPr id="6" name="圆角右箭头 5"/>
          <p:cNvSpPr/>
          <p:nvPr/>
        </p:nvSpPr>
        <p:spPr>
          <a:xfrm flipH="1">
            <a:off x="3971637" y="2391804"/>
            <a:ext cx="757381" cy="766618"/>
          </a:xfrm>
          <a:prstGeom prst="bentArrow">
            <a:avLst/>
          </a:prstGeom>
          <a:solidFill>
            <a:srgbClr val="FF00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8" name="直接箭头连接符 7"/>
          <p:cNvCxnSpPr/>
          <p:nvPr/>
        </p:nvCxnSpPr>
        <p:spPr>
          <a:xfrm flipH="1" flipV="1">
            <a:off x="3445165" y="304801"/>
            <a:ext cx="1671780" cy="1336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3706671" y="2092802"/>
            <a:ext cx="3525402" cy="890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33138" t="21350" r="49874" b="53857"/>
          <a:stretch/>
        </p:blipFill>
        <p:spPr>
          <a:xfrm>
            <a:off x="6696939" y="3573290"/>
            <a:ext cx="2370283" cy="2306222"/>
          </a:xfrm>
          <a:prstGeom prst="rect">
            <a:avLst/>
          </a:prstGeom>
          <a:ln w="28575">
            <a:solidFill>
              <a:schemeClr val="accent4"/>
            </a:solidFill>
          </a:ln>
        </p:spPr>
      </p:pic>
    </p:spTree>
    <p:extLst>
      <p:ext uri="{BB962C8B-B14F-4D97-AF65-F5344CB8AC3E}">
        <p14:creationId xmlns:p14="http://schemas.microsoft.com/office/powerpoint/2010/main" val="14803779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13738"/>
          <a:stretch/>
        </p:blipFill>
        <p:spPr>
          <a:xfrm>
            <a:off x="1524000" y="471055"/>
            <a:ext cx="9144000" cy="5915891"/>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8650" t="11001" r="31883" b="20800"/>
          <a:stretch/>
        </p:blipFill>
        <p:spPr>
          <a:xfrm>
            <a:off x="94674" y="86633"/>
            <a:ext cx="3692235" cy="2822987"/>
          </a:xfrm>
          <a:prstGeom prst="rect">
            <a:avLst/>
          </a:prstGeom>
          <a:ln w="28575">
            <a:solidFill>
              <a:schemeClr val="accent4"/>
            </a:solidFill>
          </a:ln>
        </p:spPr>
      </p:pic>
    </p:spTree>
    <p:extLst>
      <p:ext uri="{BB962C8B-B14F-4D97-AF65-F5344CB8AC3E}">
        <p14:creationId xmlns:p14="http://schemas.microsoft.com/office/powerpoint/2010/main" val="8230654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2502" t="40372" r="11943" b="7911"/>
          <a:stretch/>
        </p:blipFill>
        <p:spPr>
          <a:xfrm>
            <a:off x="0" y="3311235"/>
            <a:ext cx="6908801" cy="3546765"/>
          </a:xfrm>
          <a:prstGeom prst="rect">
            <a:avLst/>
          </a:prstGeom>
          <a:ln w="28575">
            <a:solidFill>
              <a:schemeClr val="accent4"/>
            </a:solidFill>
          </a:ln>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34141" t="29226" r="32323" b="18788"/>
          <a:stretch/>
        </p:blipFill>
        <p:spPr>
          <a:xfrm>
            <a:off x="7856680" y="3311235"/>
            <a:ext cx="2940627" cy="3418921"/>
          </a:xfrm>
          <a:prstGeom prst="rect">
            <a:avLst/>
          </a:prstGeom>
          <a:ln w="28575">
            <a:solidFill>
              <a:schemeClr val="accent4"/>
            </a:solidFill>
          </a:ln>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8650" t="11001" r="31883" b="20800"/>
          <a:stretch/>
        </p:blipFill>
        <p:spPr>
          <a:xfrm>
            <a:off x="0" y="0"/>
            <a:ext cx="3969326" cy="3034844"/>
          </a:xfrm>
          <a:prstGeom prst="rect">
            <a:avLst/>
          </a:prstGeom>
          <a:ln w="28575">
            <a:solidFill>
              <a:schemeClr val="accent4"/>
            </a:solidFill>
          </a:ln>
        </p:spPr>
      </p:pic>
    </p:spTree>
    <p:extLst>
      <p:ext uri="{BB962C8B-B14F-4D97-AF65-F5344CB8AC3E}">
        <p14:creationId xmlns:p14="http://schemas.microsoft.com/office/powerpoint/2010/main" val="8920369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33463" y="161925"/>
            <a:ext cx="10125075" cy="6534150"/>
          </a:xfrm>
          <a:prstGeom prst="rect">
            <a:avLst/>
          </a:prstGeom>
        </p:spPr>
      </p:pic>
      <p:sp>
        <p:nvSpPr>
          <p:cNvPr id="3" name="文本框 2"/>
          <p:cNvSpPr txBox="1"/>
          <p:nvPr/>
        </p:nvSpPr>
        <p:spPr>
          <a:xfrm>
            <a:off x="1230748" y="375102"/>
            <a:ext cx="4671288"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小车</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发动机连接支架</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03785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a:t>
            </a:r>
            <a:r>
              <a:rPr lang="zh-CN" altLang="en-US" dirty="0"/>
              <a:t>装后吊架组件</a:t>
            </a:r>
          </a:p>
        </p:txBody>
      </p:sp>
      <p:sp>
        <p:nvSpPr>
          <p:cNvPr id="3" name="内容占位符 2"/>
          <p:cNvSpPr>
            <a:spLocks noGrp="1"/>
          </p:cNvSpPr>
          <p:nvPr>
            <p:ph idx="1"/>
          </p:nvPr>
        </p:nvSpPr>
        <p:spPr/>
        <p:txBody>
          <a:bodyPr/>
          <a:lstStyle/>
          <a:p>
            <a:r>
              <a:rPr lang="en-US" altLang="zh-CN" dirty="0" smtClean="0"/>
              <a:t>1. </a:t>
            </a:r>
            <a:r>
              <a:rPr lang="zh-CN" altLang="en-US" dirty="0" smtClean="0"/>
              <a:t>将</a:t>
            </a:r>
            <a:r>
              <a:rPr lang="zh-CN" altLang="en-US" dirty="0"/>
              <a:t>二个支架连接到位于发动机吊架底部的自举设备连接架。连接一个支架到吊架底部两个连接架的前侧。连接另一个支架到吊架底部两个连接架的后侧。二个支架必须将长臂指向发动机外侧安装。在发动机吊架内侧用锁销将二个支架连接在一起。</a:t>
            </a:r>
          </a:p>
          <a:p>
            <a:r>
              <a:rPr lang="en-US" altLang="zh-CN" dirty="0"/>
              <a:t>2. </a:t>
            </a:r>
            <a:r>
              <a:rPr lang="zh-CN" altLang="en-US" dirty="0"/>
              <a:t>连接支撑梁到两个支架上 </a:t>
            </a:r>
          </a:p>
          <a:p>
            <a:r>
              <a:rPr lang="en-US" altLang="zh-CN" dirty="0"/>
              <a:t>3. </a:t>
            </a:r>
            <a:r>
              <a:rPr lang="zh-CN" altLang="en-US" dirty="0"/>
              <a:t>在支撑梁的端头安装手摇升降机。</a:t>
            </a:r>
          </a:p>
          <a:p>
            <a:r>
              <a:rPr lang="en-US" altLang="zh-CN" dirty="0"/>
              <a:t>4. </a:t>
            </a:r>
            <a:r>
              <a:rPr lang="zh-CN" altLang="en-US" dirty="0"/>
              <a:t>将测力计连接到升降机。</a:t>
            </a:r>
          </a:p>
          <a:p>
            <a:r>
              <a:rPr lang="en-US" altLang="zh-CN" dirty="0"/>
              <a:t>5. </a:t>
            </a:r>
            <a:r>
              <a:rPr lang="zh-CN" altLang="en-US" dirty="0"/>
              <a:t>连接发动机连接架到二个发动机安装边支架上</a:t>
            </a:r>
          </a:p>
          <a:p>
            <a:r>
              <a:rPr lang="en-US" altLang="zh-CN" dirty="0"/>
              <a:t>6. </a:t>
            </a:r>
            <a:r>
              <a:rPr lang="zh-CN" altLang="en-US" dirty="0"/>
              <a:t>将测力计连接到发动机连接架上。 </a:t>
            </a:r>
          </a:p>
          <a:p>
            <a:endParaRPr lang="zh-CN" altLang="en-US" dirty="0"/>
          </a:p>
        </p:txBody>
      </p:sp>
    </p:spTree>
    <p:extLst>
      <p:ext uri="{BB962C8B-B14F-4D97-AF65-F5344CB8AC3E}">
        <p14:creationId xmlns:p14="http://schemas.microsoft.com/office/powerpoint/2010/main" val="26081620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96397"/>
            <a:ext cx="12192000" cy="6265206"/>
          </a:xfrm>
          <a:prstGeom prst="rect">
            <a:avLst/>
          </a:prstGeom>
        </p:spPr>
      </p:pic>
      <p:sp>
        <p:nvSpPr>
          <p:cNvPr id="3" name="文本框 2"/>
          <p:cNvSpPr txBox="1"/>
          <p:nvPr/>
        </p:nvSpPr>
        <p:spPr>
          <a:xfrm>
            <a:off x="4296065" y="5915272"/>
            <a:ext cx="3599870"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后自举吊架组件</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5774799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5" name="文本框 4"/>
          <p:cNvSpPr txBox="1"/>
          <p:nvPr/>
        </p:nvSpPr>
        <p:spPr>
          <a:xfrm>
            <a:off x="4296065" y="5915272"/>
            <a:ext cx="3599870"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后自举吊架组件</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030316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100" y="438150"/>
            <a:ext cx="12115800" cy="5981700"/>
          </a:xfrm>
          <a:prstGeom prst="rect">
            <a:avLst/>
          </a:prstGeom>
        </p:spPr>
      </p:pic>
      <p:sp>
        <p:nvSpPr>
          <p:cNvPr id="3" name="文本框 2"/>
          <p:cNvSpPr txBox="1"/>
          <p:nvPr/>
        </p:nvSpPr>
        <p:spPr>
          <a:xfrm>
            <a:off x="435265" y="807563"/>
            <a:ext cx="3185390" cy="646331"/>
          </a:xfrm>
          <a:prstGeom prst="rect">
            <a:avLst/>
          </a:prstGeom>
          <a:solidFill>
            <a:schemeClr val="bg2"/>
          </a:solidFill>
        </p:spPr>
        <p:txBody>
          <a:bodyPr wrap="square" rtlCol="0">
            <a:spAutoFit/>
          </a:bodyPr>
          <a:lstStyle/>
          <a:p>
            <a:pPr algn="ct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发动机连接架</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6479208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53630" b="39874"/>
          <a:stretch/>
        </p:blipFill>
        <p:spPr>
          <a:xfrm>
            <a:off x="2960298" y="782418"/>
            <a:ext cx="6271404" cy="5293164"/>
          </a:xfrm>
          <a:prstGeom prst="rect">
            <a:avLst/>
          </a:prstGeom>
        </p:spPr>
      </p:pic>
      <p:sp>
        <p:nvSpPr>
          <p:cNvPr id="5" name="文本框 4"/>
          <p:cNvSpPr txBox="1"/>
          <p:nvPr/>
        </p:nvSpPr>
        <p:spPr>
          <a:xfrm>
            <a:off x="129307" y="108749"/>
            <a:ext cx="2492990" cy="646331"/>
          </a:xfrm>
          <a:prstGeom prst="rect">
            <a:avLst/>
          </a:prstGeom>
          <a:solidFill>
            <a:schemeClr val="bg2"/>
          </a:solidFill>
        </p:spPr>
        <p:txBody>
          <a:bodyPr wrap="none" rtlCol="0">
            <a:spAutoFit/>
          </a:bodyPr>
          <a:lstStyle/>
          <a:p>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发动机铭牌</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圆角矩形 6"/>
          <p:cNvSpPr/>
          <p:nvPr/>
        </p:nvSpPr>
        <p:spPr>
          <a:xfrm>
            <a:off x="5058013" y="1471071"/>
            <a:ext cx="1040862" cy="6337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圆角矩形 7"/>
          <p:cNvSpPr/>
          <p:nvPr/>
        </p:nvSpPr>
        <p:spPr>
          <a:xfrm>
            <a:off x="6096000" y="1488323"/>
            <a:ext cx="1040862" cy="63377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flipV="1">
            <a:off x="4344331" y="5537336"/>
            <a:ext cx="628476" cy="36736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7154206" y="1757766"/>
            <a:ext cx="2165201" cy="21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125" y="2981120"/>
            <a:ext cx="2791192" cy="2308324"/>
          </a:xfrm>
          <a:prstGeom prst="rect">
            <a:avLst/>
          </a:prstGeom>
          <a:solidFill>
            <a:schemeClr val="bg2"/>
          </a:solidFill>
          <a:ln>
            <a:noFill/>
          </a:ln>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其余的</a:t>
            </a:r>
            <a:r>
              <a:rPr lang="en-US" altLang="zh-CN"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行</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是用来显示发动机的更改。可以更改</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次发动机</a:t>
            </a:r>
            <a:r>
              <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推力等级</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，超过</a:t>
            </a: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次以后，必须更换铭牌。</a:t>
            </a:r>
          </a:p>
        </p:txBody>
      </p:sp>
      <p:sp>
        <p:nvSpPr>
          <p:cNvPr id="16" name="文本框 15"/>
          <p:cNvSpPr txBox="1"/>
          <p:nvPr/>
        </p:nvSpPr>
        <p:spPr>
          <a:xfrm>
            <a:off x="9231703" y="1537716"/>
            <a:ext cx="749060" cy="461665"/>
          </a:xfrm>
          <a:prstGeom prst="rect">
            <a:avLst/>
          </a:prstGeom>
          <a:solidFill>
            <a:schemeClr val="bg2"/>
          </a:solidFill>
        </p:spPr>
        <p:txBody>
          <a:bodyPr wrap="square" rtlCol="0">
            <a:spAutoFit/>
          </a:bodyPr>
          <a:lstStyle/>
          <a:p>
            <a:pPr algn="ctr"/>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GE</a:t>
            </a:r>
            <a:endPar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7" name="文本框 16"/>
          <p:cNvSpPr txBox="1"/>
          <p:nvPr/>
        </p:nvSpPr>
        <p:spPr>
          <a:xfrm>
            <a:off x="8226725" y="88064"/>
            <a:ext cx="2759015" cy="1200329"/>
          </a:xfrm>
          <a:prstGeom prst="rect">
            <a:avLst/>
          </a:prstGeom>
          <a:solidFill>
            <a:schemeClr val="bg2"/>
          </a:solidFill>
        </p:spPr>
        <p:txBody>
          <a:bodyPr wrap="square" rtlCol="0">
            <a:spAutoFit/>
          </a:bodyPr>
          <a:lstStyle/>
          <a:p>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管</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理机构信息用于标明发动机的组装地。</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填序</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列号</a:t>
            </a:r>
          </a:p>
        </p:txBody>
      </p:sp>
      <p:sp>
        <p:nvSpPr>
          <p:cNvPr id="18" name="圆角矩形 17"/>
          <p:cNvSpPr/>
          <p:nvPr/>
        </p:nvSpPr>
        <p:spPr>
          <a:xfrm>
            <a:off x="3108443" y="2976113"/>
            <a:ext cx="5923413" cy="327804"/>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9" name="文本框 18"/>
          <p:cNvSpPr txBox="1"/>
          <p:nvPr/>
        </p:nvSpPr>
        <p:spPr>
          <a:xfrm>
            <a:off x="9877246" y="2724516"/>
            <a:ext cx="1828800" cy="830997"/>
          </a:xfrm>
          <a:prstGeom prst="rect">
            <a:avLst/>
          </a:prstGeom>
          <a:solidFill>
            <a:schemeClr val="bg2"/>
          </a:solidFill>
          <a:ln>
            <a:solidFill>
              <a:schemeClr val="accent1"/>
            </a:solidFill>
          </a:ln>
        </p:spPr>
        <p:txBody>
          <a:bodyPr wrap="square" rtlCol="0">
            <a:spAutoFit/>
          </a:bodyPr>
          <a:lstStyle/>
          <a:p>
            <a:pPr algn="ctr"/>
            <a:r>
              <a:rPr lang="en-US" altLang="zh-CN"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个方框在组装厂填写</a:t>
            </a:r>
          </a:p>
        </p:txBody>
      </p:sp>
      <p:cxnSp>
        <p:nvCxnSpPr>
          <p:cNvPr id="20" name="直接箭头连接符 19"/>
          <p:cNvCxnSpPr/>
          <p:nvPr/>
        </p:nvCxnSpPr>
        <p:spPr>
          <a:xfrm flipH="1">
            <a:off x="9026122" y="3131538"/>
            <a:ext cx="851124" cy="8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388324" y="2911661"/>
            <a:ext cx="467684" cy="461665"/>
          </a:xfrm>
          <a:prstGeom prst="rect">
            <a:avLst/>
          </a:prstGeom>
          <a:no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3" name="文本框 22"/>
          <p:cNvSpPr txBox="1"/>
          <p:nvPr/>
        </p:nvSpPr>
        <p:spPr>
          <a:xfrm>
            <a:off x="4250965" y="2911661"/>
            <a:ext cx="467684" cy="461665"/>
          </a:xfrm>
          <a:prstGeom prst="rect">
            <a:avLst/>
          </a:prstGeom>
          <a:no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5127984" y="2911661"/>
            <a:ext cx="467684" cy="461665"/>
          </a:xfrm>
          <a:prstGeom prst="rect">
            <a:avLst/>
          </a:prstGeom>
          <a:no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5" name="文本框 24"/>
          <p:cNvSpPr txBox="1"/>
          <p:nvPr/>
        </p:nvSpPr>
        <p:spPr>
          <a:xfrm>
            <a:off x="5993501" y="2900705"/>
            <a:ext cx="467684" cy="461665"/>
          </a:xfrm>
          <a:prstGeom prst="rect">
            <a:avLst/>
          </a:prstGeom>
          <a:no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6" name="文本框 25"/>
          <p:cNvSpPr txBox="1"/>
          <p:nvPr/>
        </p:nvSpPr>
        <p:spPr>
          <a:xfrm>
            <a:off x="6856142" y="2900705"/>
            <a:ext cx="467684" cy="461665"/>
          </a:xfrm>
          <a:prstGeom prst="rect">
            <a:avLst/>
          </a:prstGeom>
          <a:no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7" name="文本框 26"/>
          <p:cNvSpPr txBox="1"/>
          <p:nvPr/>
        </p:nvSpPr>
        <p:spPr>
          <a:xfrm>
            <a:off x="7412756" y="2909181"/>
            <a:ext cx="467684" cy="461665"/>
          </a:xfrm>
          <a:prstGeom prst="rect">
            <a:avLst/>
          </a:prstGeom>
          <a:no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8" name="文本框 27"/>
          <p:cNvSpPr txBox="1"/>
          <p:nvPr/>
        </p:nvSpPr>
        <p:spPr>
          <a:xfrm>
            <a:off x="8219439" y="2924354"/>
            <a:ext cx="467684" cy="461665"/>
          </a:xfrm>
          <a:prstGeom prst="rect">
            <a:avLst/>
          </a:prstGeom>
          <a:noFill/>
        </p:spPr>
        <p:txBody>
          <a:bodyPr wrap="square" rtlCol="0">
            <a:spAutoFit/>
          </a:bodyPr>
          <a:lstStyle/>
          <a:p>
            <a:pPr algn="ctr"/>
            <a:r>
              <a:rPr lang="en-US" altLang="zh-CN" sz="2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endParaRPr lang="zh-CN" altLang="en-US" sz="2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9279966" y="3710938"/>
            <a:ext cx="2768353" cy="1477328"/>
          </a:xfrm>
          <a:prstGeom prst="rect">
            <a:avLst/>
          </a:prstGeom>
          <a:solidFill>
            <a:schemeClr val="bg2"/>
          </a:solidFill>
        </p:spPr>
        <p:txBody>
          <a:bodyPr wrap="square" rtlCol="0">
            <a:spAutoFit/>
          </a:bodyPr>
          <a:lstStyle/>
          <a:p>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en-US" altLang="zh-CN"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动机型</a:t>
            </a:r>
            <a:r>
              <a:rPr lang="zh-CN" altLang="en-US"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a:t>
            </a:r>
            <a:r>
              <a:rPr lang="en-US" altLang="zh-CN"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起飞推力；</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en-US" altLang="zh-CN"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a:t>
            </a:r>
            <a:r>
              <a:rPr lang="zh-CN" altLang="en-US"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大连续推</a:t>
            </a:r>
            <a:r>
              <a:rPr lang="zh-CN" altLang="en-US"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a:t>
            </a:r>
            <a:r>
              <a:rPr lang="en-US" altLang="zh-CN"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起飞</a:t>
            </a:r>
            <a:r>
              <a:rPr lang="zh-CN" altLang="en-US"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推</a:t>
            </a:r>
            <a:r>
              <a:rPr lang="zh-CN" altLang="en-US"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5</a:t>
            </a:r>
            <a:r>
              <a:rPr lang="en-US" altLang="zh-CN"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最</a:t>
            </a:r>
            <a:r>
              <a:rPr lang="zh-CN" altLang="en-US"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大连续推</a:t>
            </a:r>
            <a:r>
              <a:rPr lang="zh-CN" altLang="en-US"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力；</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6</a:t>
            </a:r>
            <a:r>
              <a:rPr lang="en-US" altLang="zh-CN"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N1</a:t>
            </a:r>
            <a:r>
              <a:rPr lang="zh-CN" altLang="en-US"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配平</a:t>
            </a:r>
            <a:r>
              <a:rPr lang="zh-CN" altLang="en-US"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值；</a:t>
            </a:r>
            <a:r>
              <a:rPr lang="en-US" altLang="zh-CN"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7</a:t>
            </a:r>
            <a:r>
              <a:rPr lang="en-US" altLang="zh-CN"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 </a:t>
            </a:r>
            <a:r>
              <a:rPr lang="zh-CN" altLang="en-US" dirty="0" smtClean="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适用的</a:t>
            </a:r>
            <a:r>
              <a:rPr lang="zh-CN" altLang="en-US" dirty="0">
                <a:ln w="0"/>
                <a:solidFill>
                  <a:srgbClr val="00206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服务通告。</a:t>
            </a:r>
          </a:p>
        </p:txBody>
      </p:sp>
      <p:sp>
        <p:nvSpPr>
          <p:cNvPr id="30" name="文本框 29"/>
          <p:cNvSpPr txBox="1"/>
          <p:nvPr/>
        </p:nvSpPr>
        <p:spPr>
          <a:xfrm>
            <a:off x="5051126" y="3283889"/>
            <a:ext cx="626133" cy="307777"/>
          </a:xfrm>
          <a:prstGeom prst="rect">
            <a:avLst/>
          </a:prstGeom>
          <a:noFill/>
        </p:spPr>
        <p:txBody>
          <a:bodyPr wrap="square" rtlCol="0">
            <a:spAutoFit/>
          </a:bodyPr>
          <a:lstStyle/>
          <a:p>
            <a:pPr algn="ctr"/>
            <a:r>
              <a:rPr lang="zh-CN" altLang="en-US" sz="1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十牛</a:t>
            </a:r>
            <a:endParaRPr lang="zh-CN" altLang="en-US" sz="1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1" name="文本框 30"/>
          <p:cNvSpPr txBox="1"/>
          <p:nvPr/>
        </p:nvSpPr>
        <p:spPr>
          <a:xfrm>
            <a:off x="4213480" y="3266824"/>
            <a:ext cx="626133" cy="307777"/>
          </a:xfrm>
          <a:prstGeom prst="rect">
            <a:avLst/>
          </a:prstGeom>
          <a:noFill/>
        </p:spPr>
        <p:txBody>
          <a:bodyPr wrap="square" rtlCol="0">
            <a:spAutoFit/>
          </a:bodyPr>
          <a:lstStyle/>
          <a:p>
            <a:pPr algn="ctr"/>
            <a:r>
              <a:rPr lang="zh-CN" altLang="en-US" sz="1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十牛</a:t>
            </a:r>
            <a:endParaRPr lang="zh-CN" altLang="en-US" sz="1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2" name="文本框 31"/>
          <p:cNvSpPr txBox="1"/>
          <p:nvPr/>
        </p:nvSpPr>
        <p:spPr>
          <a:xfrm>
            <a:off x="5914276" y="3260240"/>
            <a:ext cx="626133" cy="307777"/>
          </a:xfrm>
          <a:prstGeom prst="rect">
            <a:avLst/>
          </a:prstGeom>
          <a:noFill/>
        </p:spPr>
        <p:txBody>
          <a:bodyPr wrap="square" rtlCol="0">
            <a:spAutoFit/>
          </a:bodyPr>
          <a:lstStyle/>
          <a:p>
            <a:pPr algn="ctr"/>
            <a:r>
              <a:rPr lang="zh-CN" altLang="en-US" sz="1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磅</a:t>
            </a:r>
            <a:endParaRPr lang="zh-CN" altLang="en-US" sz="1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33" name="文本框 32"/>
          <p:cNvSpPr txBox="1"/>
          <p:nvPr/>
        </p:nvSpPr>
        <p:spPr>
          <a:xfrm>
            <a:off x="6776918" y="3285371"/>
            <a:ext cx="626133" cy="307777"/>
          </a:xfrm>
          <a:prstGeom prst="rect">
            <a:avLst/>
          </a:prstGeom>
          <a:noFill/>
        </p:spPr>
        <p:txBody>
          <a:bodyPr wrap="square" rtlCol="0">
            <a:spAutoFit/>
          </a:bodyPr>
          <a:lstStyle/>
          <a:p>
            <a:pPr algn="ctr"/>
            <a:r>
              <a:rPr lang="zh-CN" altLang="en-US" sz="14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磅</a:t>
            </a:r>
            <a:endParaRPr lang="zh-CN" altLang="en-US" sz="14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129307" y="5499808"/>
            <a:ext cx="3344263" cy="1200329"/>
          </a:xfrm>
          <a:prstGeom prst="rect">
            <a:avLst/>
          </a:prstGeom>
          <a:solidFill>
            <a:schemeClr val="bg2"/>
          </a:solidFill>
        </p:spPr>
        <p:txBody>
          <a:bodyPr wrap="square" rtlCol="0">
            <a:spAutoFit/>
          </a:bodyPr>
          <a:lstStyle/>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管</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理机构信息</a:t>
            </a:r>
          </a:p>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动机制造厂家信息</a:t>
            </a:r>
          </a:p>
          <a:p>
            <a:r>
              <a:rPr lang="en-US" altLang="zh-CN"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a:t>
            </a:r>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动机性能信息</a:t>
            </a:r>
          </a:p>
        </p:txBody>
      </p:sp>
      <p:sp>
        <p:nvSpPr>
          <p:cNvPr id="34" name="圆角矩形 33"/>
          <p:cNvSpPr/>
          <p:nvPr/>
        </p:nvSpPr>
        <p:spPr>
          <a:xfrm>
            <a:off x="4058366" y="4937263"/>
            <a:ext cx="4421399" cy="562545"/>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5" name="文本框 34"/>
          <p:cNvSpPr txBox="1"/>
          <p:nvPr/>
        </p:nvSpPr>
        <p:spPr>
          <a:xfrm>
            <a:off x="3269851" y="5875796"/>
            <a:ext cx="2042873" cy="830997"/>
          </a:xfrm>
          <a:prstGeom prst="rect">
            <a:avLst/>
          </a:prstGeom>
          <a:solidFill>
            <a:schemeClr val="bg2"/>
          </a:solidFill>
          <a:ln>
            <a:solidFill>
              <a:srgbClr val="00B050"/>
            </a:solidFill>
          </a:ln>
        </p:spPr>
        <p:txBody>
          <a:bodyPr wrap="square" rtlCol="0">
            <a:spAutoFit/>
          </a:bodyPr>
          <a:lstStyle/>
          <a:p>
            <a:r>
              <a:rPr lang="zh-CN" altLang="en-US" sz="24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三个方框表示制造厂家信息</a:t>
            </a:r>
          </a:p>
        </p:txBody>
      </p:sp>
      <p:cxnSp>
        <p:nvCxnSpPr>
          <p:cNvPr id="39" name="直接箭头连接符 38"/>
          <p:cNvCxnSpPr/>
          <p:nvPr/>
        </p:nvCxnSpPr>
        <p:spPr>
          <a:xfrm flipH="1" flipV="1">
            <a:off x="6576965" y="5289444"/>
            <a:ext cx="835791" cy="74156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477960" y="5780049"/>
            <a:ext cx="1691527" cy="830997"/>
          </a:xfrm>
          <a:prstGeom prst="rect">
            <a:avLst/>
          </a:prstGeom>
          <a:solidFill>
            <a:schemeClr val="bg2"/>
          </a:solidFill>
        </p:spPr>
        <p:txBody>
          <a:bodyPr wrap="square" rtlCol="0">
            <a:spAutoFit/>
          </a:bodyPr>
          <a:lstStyle/>
          <a:p>
            <a:pPr algn="ctr"/>
            <a:r>
              <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G.E.CO</a:t>
            </a:r>
            <a:r>
              <a:rPr lang="zh-CN" altLang="en-US" sz="24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或</a:t>
            </a:r>
            <a:r>
              <a:rPr lang="en-US" altLang="zh-CN" sz="24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SNECMA</a:t>
            </a:r>
            <a:endParaRPr lang="zh-CN" altLang="en-US" sz="24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3" name="左大括号 42"/>
          <p:cNvSpPr/>
          <p:nvPr/>
        </p:nvSpPr>
        <p:spPr>
          <a:xfrm>
            <a:off x="2779111" y="3412258"/>
            <a:ext cx="362338" cy="1416664"/>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617475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拆</a:t>
            </a:r>
            <a:r>
              <a:rPr lang="zh-CN" altLang="en-US" dirty="0"/>
              <a:t>卸发动机</a:t>
            </a:r>
          </a:p>
        </p:txBody>
      </p:sp>
      <p:sp>
        <p:nvSpPr>
          <p:cNvPr id="3" name="内容占位符 2"/>
          <p:cNvSpPr>
            <a:spLocks noGrp="1"/>
          </p:cNvSpPr>
          <p:nvPr>
            <p:ph idx="1"/>
          </p:nvPr>
        </p:nvSpPr>
        <p:spPr/>
        <p:txBody>
          <a:bodyPr>
            <a:normAutofit fontScale="92500" lnSpcReduction="10000"/>
          </a:bodyPr>
          <a:lstStyle/>
          <a:p>
            <a:r>
              <a:rPr lang="en-US" altLang="zh-CN" dirty="0" smtClean="0"/>
              <a:t>1.</a:t>
            </a:r>
            <a:r>
              <a:rPr lang="zh-CN" altLang="en-US" dirty="0" smtClean="0"/>
              <a:t>准</a:t>
            </a:r>
            <a:r>
              <a:rPr lang="zh-CN" altLang="en-US" dirty="0"/>
              <a:t>备好发动机托车上的连接机构</a:t>
            </a:r>
          </a:p>
          <a:p>
            <a:r>
              <a:rPr lang="en-US" altLang="zh-CN" dirty="0"/>
              <a:t>2. </a:t>
            </a:r>
            <a:r>
              <a:rPr lang="zh-CN" altLang="en-US" dirty="0"/>
              <a:t>将小车安放在发动机下部区域，调整小车位置。</a:t>
            </a:r>
          </a:p>
          <a:p>
            <a:r>
              <a:rPr lang="en-US" altLang="zh-CN" dirty="0"/>
              <a:t>3. </a:t>
            </a:r>
            <a:r>
              <a:rPr lang="zh-CN" altLang="en-US" dirty="0"/>
              <a:t>摇动升降机，使每一个测力计上的读数为：</a:t>
            </a:r>
          </a:p>
          <a:p>
            <a:r>
              <a:rPr lang="en-US" altLang="zh-CN" dirty="0"/>
              <a:t>-</a:t>
            </a:r>
            <a:r>
              <a:rPr lang="zh-CN" altLang="en-US" dirty="0"/>
              <a:t>前内测测力计读数：</a:t>
            </a:r>
            <a:r>
              <a:rPr lang="en-US" altLang="zh-CN" dirty="0"/>
              <a:t>3700 ±100 </a:t>
            </a:r>
            <a:r>
              <a:rPr lang="en-US" altLang="zh-CN" dirty="0" err="1"/>
              <a:t>lb</a:t>
            </a:r>
            <a:r>
              <a:rPr lang="en-US" altLang="zh-CN" dirty="0"/>
              <a:t>(1682 ±45 kg)</a:t>
            </a:r>
            <a:r>
              <a:rPr lang="zh-CN" altLang="en-US" dirty="0"/>
              <a:t>；</a:t>
            </a:r>
          </a:p>
          <a:p>
            <a:r>
              <a:rPr lang="en-US" altLang="zh-CN" dirty="0"/>
              <a:t>-</a:t>
            </a:r>
            <a:r>
              <a:rPr lang="zh-CN" altLang="en-US" dirty="0"/>
              <a:t>前外侧测力计读数：</a:t>
            </a:r>
            <a:r>
              <a:rPr lang="en-US" altLang="zh-CN" dirty="0"/>
              <a:t>3200 ±100 </a:t>
            </a:r>
            <a:r>
              <a:rPr lang="en-US" altLang="zh-CN" dirty="0" err="1"/>
              <a:t>lb</a:t>
            </a:r>
            <a:r>
              <a:rPr lang="en-US" altLang="zh-CN" dirty="0"/>
              <a:t>(1454 ±45 kg)</a:t>
            </a:r>
          </a:p>
          <a:p>
            <a:r>
              <a:rPr lang="en-US" altLang="zh-CN" dirty="0"/>
              <a:t>-</a:t>
            </a:r>
            <a:r>
              <a:rPr lang="zh-CN" altLang="en-US" dirty="0"/>
              <a:t>后测力计读数：</a:t>
            </a:r>
            <a:r>
              <a:rPr lang="en-US" altLang="zh-CN" dirty="0"/>
              <a:t>1100 ±100 </a:t>
            </a:r>
            <a:r>
              <a:rPr lang="en-US" altLang="zh-CN" dirty="0" err="1"/>
              <a:t>lb</a:t>
            </a:r>
            <a:r>
              <a:rPr lang="en-US" altLang="zh-CN" dirty="0"/>
              <a:t>(500±45 kg)</a:t>
            </a:r>
            <a:r>
              <a:rPr lang="zh-CN" altLang="en-US" dirty="0"/>
              <a:t>、</a:t>
            </a:r>
          </a:p>
          <a:p>
            <a:r>
              <a:rPr lang="en-US" altLang="zh-CN" dirty="0"/>
              <a:t>4. </a:t>
            </a:r>
            <a:r>
              <a:rPr lang="zh-CN" altLang="en-US" dirty="0"/>
              <a:t>脱开发动机前安装节</a:t>
            </a:r>
          </a:p>
          <a:p>
            <a:r>
              <a:rPr lang="en-US" altLang="zh-CN" dirty="0"/>
              <a:t>5. </a:t>
            </a:r>
            <a:r>
              <a:rPr lang="zh-CN" altLang="en-US" dirty="0"/>
              <a:t>脱开发动机后安装节</a:t>
            </a:r>
          </a:p>
          <a:p>
            <a:r>
              <a:rPr lang="en-US" altLang="zh-CN" dirty="0"/>
              <a:t>6. </a:t>
            </a:r>
            <a:r>
              <a:rPr lang="zh-CN" altLang="en-US" dirty="0"/>
              <a:t>用升降机缓慢放下发动机到小车上，调整位置对正并固定托车上的支撑机构。</a:t>
            </a:r>
          </a:p>
          <a:p>
            <a:endParaRPr lang="zh-CN" altLang="en-US" dirty="0"/>
          </a:p>
        </p:txBody>
      </p:sp>
    </p:spTree>
    <p:extLst>
      <p:ext uri="{BB962C8B-B14F-4D97-AF65-F5344CB8AC3E}">
        <p14:creationId xmlns:p14="http://schemas.microsoft.com/office/powerpoint/2010/main" val="12731397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tretch>
            <a:fillRect/>
          </a:stretch>
        </p:blipFill>
        <p:spPr>
          <a:xfrm>
            <a:off x="686853" y="295882"/>
            <a:ext cx="10818294" cy="6266236"/>
          </a:xfrm>
          <a:prstGeom prst="rect">
            <a:avLst/>
          </a:prstGeom>
        </p:spPr>
      </p:pic>
    </p:spTree>
    <p:extLst>
      <p:ext uri="{BB962C8B-B14F-4D97-AF65-F5344CB8AC3E}">
        <p14:creationId xmlns:p14="http://schemas.microsoft.com/office/powerpoint/2010/main" val="28318242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a:t>
            </a:r>
            <a:r>
              <a:rPr lang="zh-CN" altLang="en-US" dirty="0"/>
              <a:t>动机排放系统</a:t>
            </a:r>
          </a:p>
        </p:txBody>
      </p:sp>
      <p:sp>
        <p:nvSpPr>
          <p:cNvPr id="3" name="内容占位符 2"/>
          <p:cNvSpPr>
            <a:spLocks noGrp="1"/>
          </p:cNvSpPr>
          <p:nvPr>
            <p:ph idx="1"/>
          </p:nvPr>
        </p:nvSpPr>
        <p:spPr/>
        <p:txBody>
          <a:bodyPr>
            <a:normAutofit lnSpcReduction="10000"/>
          </a:bodyPr>
          <a:lstStyle/>
          <a:p>
            <a:r>
              <a:rPr lang="zh-CN" altLang="en-US" dirty="0"/>
              <a:t>发动机排放系统的作用是将从发动机附件、附件传动齿轮箱基座、油槽等泄漏出的燃油、滑油和液压油等排出机外，防止油液聚集引起着火。也可将整流罩内的积水排出机外，防止水分在整流罩内积聚。</a:t>
            </a:r>
          </a:p>
          <a:p>
            <a:r>
              <a:rPr lang="zh-CN" altLang="en-US" dirty="0"/>
              <a:t>来自下列部件的余油通过右侧风扇整流罩内的起动机排气口排</a:t>
            </a:r>
            <a:r>
              <a:rPr lang="zh-CN" altLang="en-US" dirty="0" smtClean="0"/>
              <a:t>放</a:t>
            </a:r>
            <a:endParaRPr lang="en-US" altLang="zh-CN" dirty="0"/>
          </a:p>
          <a:p>
            <a:r>
              <a:rPr lang="en-US" altLang="zh-CN" dirty="0"/>
              <a:t>1. </a:t>
            </a:r>
            <a:r>
              <a:rPr lang="zh-CN" altLang="en-US" dirty="0"/>
              <a:t>发动机吊架</a:t>
            </a:r>
          </a:p>
          <a:p>
            <a:r>
              <a:rPr lang="en-US" altLang="zh-CN" dirty="0"/>
              <a:t>2. </a:t>
            </a:r>
            <a:r>
              <a:rPr lang="zh-CN" altLang="en-US" dirty="0"/>
              <a:t>主燃油</a:t>
            </a:r>
            <a:r>
              <a:rPr lang="en-US" altLang="zh-CN" dirty="0"/>
              <a:t>/</a:t>
            </a:r>
            <a:r>
              <a:rPr lang="zh-CN" altLang="en-US" dirty="0"/>
              <a:t>滑油热交换器</a:t>
            </a:r>
          </a:p>
          <a:p>
            <a:r>
              <a:rPr lang="en-US" altLang="zh-CN" dirty="0"/>
              <a:t>3. </a:t>
            </a:r>
            <a:r>
              <a:rPr lang="zh-CN" altLang="en-US" dirty="0"/>
              <a:t>液压机械装置</a:t>
            </a:r>
            <a:r>
              <a:rPr lang="en-US" altLang="zh-CN" dirty="0"/>
              <a:t>(HMU)</a:t>
            </a:r>
          </a:p>
          <a:p>
            <a:r>
              <a:rPr lang="en-US" altLang="zh-CN" dirty="0"/>
              <a:t>4. </a:t>
            </a:r>
            <a:r>
              <a:rPr lang="zh-CN" altLang="en-US" dirty="0"/>
              <a:t>高压涡轮主动间隙控制</a:t>
            </a:r>
            <a:r>
              <a:rPr lang="en-US" altLang="zh-CN" dirty="0"/>
              <a:t>(HPTACC)</a:t>
            </a:r>
            <a:r>
              <a:rPr lang="zh-CN" altLang="en-US" dirty="0"/>
              <a:t>阀</a:t>
            </a:r>
          </a:p>
          <a:p>
            <a:r>
              <a:rPr lang="en-US" altLang="zh-CN" dirty="0"/>
              <a:t>5. </a:t>
            </a:r>
            <a:r>
              <a:rPr lang="zh-CN" altLang="en-US" dirty="0"/>
              <a:t>低压涡轮主动间隙控制</a:t>
            </a:r>
            <a:r>
              <a:rPr lang="en-US" altLang="zh-CN" dirty="0"/>
              <a:t>(LPTACC)</a:t>
            </a:r>
            <a:r>
              <a:rPr lang="zh-CN" altLang="en-US" dirty="0" smtClean="0"/>
              <a:t>阀</a:t>
            </a:r>
            <a:endParaRPr lang="zh-CN" altLang="en-US" dirty="0"/>
          </a:p>
        </p:txBody>
      </p:sp>
    </p:spTree>
    <p:extLst>
      <p:ext uri="{BB962C8B-B14F-4D97-AF65-F5344CB8AC3E}">
        <p14:creationId xmlns:p14="http://schemas.microsoft.com/office/powerpoint/2010/main" val="1622158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a:t>
            </a:r>
            <a:r>
              <a:rPr lang="zh-CN" altLang="en-US" dirty="0"/>
              <a:t>动机排放系统</a:t>
            </a:r>
          </a:p>
        </p:txBody>
      </p:sp>
      <p:sp>
        <p:nvSpPr>
          <p:cNvPr id="3" name="内容占位符 2"/>
          <p:cNvSpPr>
            <a:spLocks noGrp="1"/>
          </p:cNvSpPr>
          <p:nvPr>
            <p:ph idx="1"/>
          </p:nvPr>
        </p:nvSpPr>
        <p:spPr/>
        <p:txBody>
          <a:bodyPr>
            <a:normAutofit/>
          </a:bodyPr>
          <a:lstStyle/>
          <a:p>
            <a:r>
              <a:rPr lang="en-US" altLang="zh-CN" dirty="0" smtClean="0"/>
              <a:t>6. </a:t>
            </a:r>
            <a:r>
              <a:rPr lang="zh-CN" altLang="en-US" dirty="0" smtClean="0"/>
              <a:t>左</a:t>
            </a:r>
            <a:r>
              <a:rPr lang="zh-CN" altLang="en-US" dirty="0"/>
              <a:t>、右侧可调静子叶片</a:t>
            </a:r>
            <a:r>
              <a:rPr lang="en-US" altLang="zh-CN" dirty="0"/>
              <a:t>(VSV)</a:t>
            </a:r>
            <a:r>
              <a:rPr lang="zh-CN" altLang="en-US" dirty="0"/>
              <a:t>作动筒</a:t>
            </a:r>
          </a:p>
          <a:p>
            <a:r>
              <a:rPr lang="en-US" altLang="zh-CN" dirty="0"/>
              <a:t>7. </a:t>
            </a:r>
            <a:r>
              <a:rPr lang="zh-CN" altLang="en-US" dirty="0"/>
              <a:t>左、右侧可调放气阀</a:t>
            </a:r>
            <a:r>
              <a:rPr lang="en-US" altLang="zh-CN" dirty="0"/>
              <a:t>(VBV)</a:t>
            </a:r>
            <a:r>
              <a:rPr lang="zh-CN" altLang="en-US" dirty="0"/>
              <a:t>作动筒</a:t>
            </a:r>
          </a:p>
          <a:p>
            <a:r>
              <a:rPr lang="en-US" altLang="zh-CN" dirty="0"/>
              <a:t>8  </a:t>
            </a:r>
            <a:r>
              <a:rPr lang="zh-CN" altLang="en-US" dirty="0"/>
              <a:t>瞬时放气阀</a:t>
            </a:r>
            <a:r>
              <a:rPr lang="en-US" altLang="zh-CN" dirty="0"/>
              <a:t>(TBV)</a:t>
            </a:r>
            <a:r>
              <a:rPr lang="zh-CN" altLang="en-US" dirty="0"/>
              <a:t>。</a:t>
            </a:r>
          </a:p>
          <a:p>
            <a:r>
              <a:rPr lang="zh-CN" altLang="en-US" dirty="0"/>
              <a:t>来自下列部件的余油通过左侧风扇整流罩上的排放孔排出</a:t>
            </a:r>
            <a:r>
              <a:rPr lang="en-US" altLang="zh-CN" dirty="0"/>
              <a:t>:</a:t>
            </a:r>
          </a:p>
          <a:p>
            <a:r>
              <a:rPr lang="zh-CN" altLang="en-US" dirty="0"/>
              <a:t>（</a:t>
            </a:r>
            <a:r>
              <a:rPr lang="en-US" altLang="zh-CN" dirty="0"/>
              <a:t>1</a:t>
            </a:r>
            <a:r>
              <a:rPr lang="zh-CN" altLang="en-US" dirty="0"/>
              <a:t>）燃油泵</a:t>
            </a:r>
          </a:p>
          <a:p>
            <a:r>
              <a:rPr lang="zh-CN" altLang="en-US" dirty="0"/>
              <a:t>（</a:t>
            </a:r>
            <a:r>
              <a:rPr lang="en-US" altLang="zh-CN" dirty="0"/>
              <a:t>2</a:t>
            </a:r>
            <a:r>
              <a:rPr lang="zh-CN" altLang="en-US" dirty="0"/>
              <a:t>）整体驱动发电机</a:t>
            </a:r>
            <a:r>
              <a:rPr lang="en-US" altLang="zh-CN" dirty="0"/>
              <a:t>(IDG)</a:t>
            </a:r>
          </a:p>
          <a:p>
            <a:r>
              <a:rPr lang="zh-CN" altLang="en-US" dirty="0"/>
              <a:t>（</a:t>
            </a:r>
            <a:r>
              <a:rPr lang="en-US" altLang="zh-CN" dirty="0"/>
              <a:t>3</a:t>
            </a:r>
            <a:r>
              <a:rPr lang="zh-CN" altLang="en-US" dirty="0"/>
              <a:t>）液压泵。</a:t>
            </a:r>
          </a:p>
          <a:p>
            <a:r>
              <a:rPr lang="zh-CN" altLang="en-US" dirty="0"/>
              <a:t>滑油箱的余油通过右侧风扇整流罩上的排放孔排出。</a:t>
            </a:r>
          </a:p>
        </p:txBody>
      </p:sp>
    </p:spTree>
    <p:extLst>
      <p:ext uri="{BB962C8B-B14F-4D97-AF65-F5344CB8AC3E}">
        <p14:creationId xmlns:p14="http://schemas.microsoft.com/office/powerpoint/2010/main" val="350404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90776" y="0"/>
            <a:ext cx="9410448" cy="6858000"/>
          </a:xfrm>
          <a:prstGeom prst="rect">
            <a:avLst/>
          </a:prstGeom>
        </p:spPr>
      </p:pic>
    </p:spTree>
    <p:extLst>
      <p:ext uri="{BB962C8B-B14F-4D97-AF65-F5344CB8AC3E}">
        <p14:creationId xmlns:p14="http://schemas.microsoft.com/office/powerpoint/2010/main" val="248065955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7150" y="409575"/>
            <a:ext cx="12077700" cy="6038850"/>
          </a:xfrm>
          <a:prstGeom prst="rect">
            <a:avLst/>
          </a:prstGeom>
        </p:spPr>
      </p:pic>
    </p:spTree>
    <p:extLst>
      <p:ext uri="{BB962C8B-B14F-4D97-AF65-F5344CB8AC3E}">
        <p14:creationId xmlns:p14="http://schemas.microsoft.com/office/powerpoint/2010/main" val="6067785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629" y="410052"/>
            <a:ext cx="7146743" cy="6037897"/>
          </a:xfrm>
          <a:prstGeom prst="rect">
            <a:avLst/>
          </a:prstGeom>
        </p:spPr>
      </p:pic>
      <p:sp>
        <p:nvSpPr>
          <p:cNvPr id="3" name="文本框 2"/>
          <p:cNvSpPr txBox="1"/>
          <p:nvPr/>
        </p:nvSpPr>
        <p:spPr>
          <a:xfrm>
            <a:off x="3305410" y="6053288"/>
            <a:ext cx="5581180" cy="646331"/>
          </a:xfrm>
          <a:prstGeom prst="rect">
            <a:avLst/>
          </a:prstGeom>
          <a:solidFill>
            <a:schemeClr val="bg2"/>
          </a:solidFill>
        </p:spPr>
        <p:txBody>
          <a:bodyPr wrap="square" rtlCol="0">
            <a:spAutoFit/>
          </a:bodyPr>
          <a:lstStyle/>
          <a:p>
            <a:pPr algn="ct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2018</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年</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9</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月</a:t>
            </a:r>
            <a:r>
              <a:rPr lang="en-US" altLang="zh-CN"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sz="3600" dirty="0" smtClean="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日</a:t>
            </a:r>
            <a:endParaRPr lang="zh-CN" altLang="en-US" sz="3600" dirty="0">
              <a:ln w="0"/>
              <a:solidFill>
                <a:srgbClr val="C0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1374253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TotalTime>
  <Words>8021</Words>
  <Application>Microsoft Office PowerPoint</Application>
  <PresentationFormat>宽屏</PresentationFormat>
  <Paragraphs>417</Paragraphs>
  <Slides>96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96</vt:i4>
      </vt:variant>
    </vt:vector>
  </HeadingPairs>
  <TitlesOfParts>
    <vt:vector size="104" baseType="lpstr">
      <vt:lpstr>方正超粗黑_GBK</vt:lpstr>
      <vt:lpstr>宋体</vt:lpstr>
      <vt:lpstr>Arial</vt:lpstr>
      <vt:lpstr>Calibri</vt:lpstr>
      <vt:lpstr>Calibri Light</vt:lpstr>
      <vt:lpstr>Cambria Math</vt:lpstr>
      <vt:lpstr>Symbol</vt:lpstr>
      <vt:lpstr>Office 主题</vt:lpstr>
      <vt:lpstr>CFM56-7B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进口整流罩拆卸基本程序</vt:lpstr>
      <vt:lpstr>PowerPoint 演示文稿</vt:lpstr>
      <vt:lpstr>进口整流罩拆卸基本程序</vt:lpstr>
      <vt:lpstr>进口整流罩拆卸基本程序</vt:lpstr>
      <vt:lpstr>PowerPoint 演示文稿</vt:lpstr>
      <vt:lpstr>进口整流罩拆卸基本程序（台车）</vt:lpstr>
      <vt:lpstr>PowerPoint 演示文稿</vt:lpstr>
      <vt:lpstr>进口整流罩拆卸基本程序（托举式）</vt:lpstr>
      <vt:lpstr>PowerPoint 演示文稿</vt:lpstr>
      <vt:lpstr>PowerPoint 演示文稿</vt:lpstr>
      <vt:lpstr>PowerPoint 演示文稿</vt:lpstr>
      <vt:lpstr>PowerPoint 演示文稿</vt:lpstr>
      <vt:lpstr>PowerPoint 演示文稿</vt:lpstr>
      <vt:lpstr>风扇整流罩打开撑杆</vt:lpstr>
      <vt:lpstr>PowerPoint 演示文稿</vt:lpstr>
      <vt:lpstr>打开风扇整流罩注意事项</vt:lpstr>
      <vt:lpstr>风扇整流罩打开程序</vt:lpstr>
      <vt:lpstr>PowerPoint 演示文稿</vt:lpstr>
      <vt:lpstr>人力拆卸风扇整流罩</vt:lpstr>
      <vt:lpstr>PowerPoint 演示文稿</vt:lpstr>
      <vt:lpstr>风扇整流罩的拆卸基本程序</vt:lpstr>
      <vt:lpstr>使用吊挂设备拆卸风扇整流罩</vt:lpstr>
      <vt:lpstr>PowerPoint 演示文稿</vt:lpstr>
      <vt:lpstr>PowerPoint 演示文稿</vt:lpstr>
      <vt:lpstr>PowerPoint 演示文稿</vt:lpstr>
      <vt:lpstr>反推整流罩打开作动筒</vt:lpstr>
      <vt:lpstr>PowerPoint 演示文稿</vt:lpstr>
      <vt:lpstr>PowerPoint 演示文稿</vt:lpstr>
      <vt:lpstr>反推整流罩打开程序-1</vt:lpstr>
      <vt:lpstr>反推整流罩打开程序-2</vt:lpstr>
      <vt:lpstr>反推整流罩打开程序-3</vt:lpstr>
      <vt:lpstr>反推整流罩打开程序-4</vt:lpstr>
      <vt:lpstr>反推整流罩打开程序-5</vt:lpstr>
      <vt:lpstr>人力打开反推整流罩</vt:lpstr>
      <vt:lpstr>PowerPoint 演示文稿</vt:lpstr>
      <vt:lpstr>PowerPoint 演示文稿</vt:lpstr>
      <vt:lpstr>反推整流罩65打开支撑设备</vt:lpstr>
      <vt:lpstr>PowerPoint 演示文稿</vt:lpstr>
      <vt:lpstr>PowerPoint 演示文稿</vt:lpstr>
      <vt:lpstr>PowerPoint 演示文稿</vt:lpstr>
      <vt:lpstr>反推整流罩65打开支撑设备基本操作程序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使用自举设备拆卸发动机</vt:lpstr>
      <vt:lpstr>拆卸前的准备工作</vt:lpstr>
      <vt:lpstr>PowerPoint 演示文稿</vt:lpstr>
      <vt:lpstr>安装前吊架组件</vt:lpstr>
      <vt:lpstr>PowerPoint 演示文稿</vt:lpstr>
      <vt:lpstr>PowerPoint 演示文稿</vt:lpstr>
      <vt:lpstr>PowerPoint 演示文稿</vt:lpstr>
      <vt:lpstr>PowerPoint 演示文稿</vt:lpstr>
      <vt:lpstr>PowerPoint 演示文稿</vt:lpstr>
      <vt:lpstr>安装后吊架组件</vt:lpstr>
      <vt:lpstr>PowerPoint 演示文稿</vt:lpstr>
      <vt:lpstr>PowerPoint 演示文稿</vt:lpstr>
      <vt:lpstr>PowerPoint 演示文稿</vt:lpstr>
      <vt:lpstr>拆卸发动机</vt:lpstr>
      <vt:lpstr>PowerPoint 演示文稿</vt:lpstr>
      <vt:lpstr>发动机排放系统</vt:lpstr>
      <vt:lpstr>发动机排放系统</vt:lpstr>
      <vt:lpstr>PowerPoint 演示文稿</vt:lpstr>
      <vt:lpstr>PowerPoint 演示文稿</vt:lpstr>
      <vt:lpstr>PowerPoint 演示文稿</vt:lpstr>
    </vt:vector>
  </TitlesOfParts>
  <Company>XiTongPan.Com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227</cp:revision>
  <dcterms:created xsi:type="dcterms:W3CDTF">2018-08-31T00:02:17Z</dcterms:created>
  <dcterms:modified xsi:type="dcterms:W3CDTF">2018-09-01T01:35:13Z</dcterms:modified>
</cp:coreProperties>
</file>